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57" r:id="rId4"/>
    <p:sldId id="258" r:id="rId5"/>
    <p:sldId id="261" r:id="rId6"/>
    <p:sldId id="263" r:id="rId7"/>
    <p:sldId id="273" r:id="rId8"/>
    <p:sldId id="262" r:id="rId9"/>
    <p:sldId id="264" r:id="rId10"/>
    <p:sldId id="265" r:id="rId11"/>
    <p:sldId id="266" r:id="rId12"/>
    <p:sldId id="267"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E00"/>
    <a:srgbClr val="E5D7BD"/>
    <a:srgbClr val="B18944"/>
    <a:srgbClr val="FF792F"/>
    <a:srgbClr val="FFBC97"/>
    <a:srgbClr val="FFF7F3"/>
    <a:srgbClr val="FFDFCD"/>
    <a:srgbClr val="5F5F5F"/>
    <a:srgbClr val="FF9F69"/>
    <a:srgbClr val="FF4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4C0905-3733-4FDF-9C18-47BCF910583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882C110-3AEB-48CC-B1AF-78C94D929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72428AA-68CF-4439-A957-7888F46139BC}"/>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5" name="页脚占位符 4">
            <a:extLst>
              <a:ext uri="{FF2B5EF4-FFF2-40B4-BE49-F238E27FC236}">
                <a16:creationId xmlns:a16="http://schemas.microsoft.com/office/drawing/2014/main" id="{830EECE8-974C-4456-808E-11589FE6F7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E39832-65FE-4967-8D4D-DC395CCDD990}"/>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47017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DE4C89-A323-4BB7-A865-B3B1888DF48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05FB8D6-DF6B-4B40-A44F-5DA4A7CD3D0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F7EA7C-A209-40EC-8A1A-3AC789164D6A}"/>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5" name="页脚占位符 4">
            <a:extLst>
              <a:ext uri="{FF2B5EF4-FFF2-40B4-BE49-F238E27FC236}">
                <a16:creationId xmlns:a16="http://schemas.microsoft.com/office/drawing/2014/main" id="{72224040-328F-4B22-88B0-93F001C449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7D173F-7DE0-4632-AB5E-35E6BB7974A2}"/>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158595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8045CCD-D747-431E-A801-8797EA81FE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A59305F-A097-439B-BA83-00C6DEB6A0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680C989-F9CF-4695-B47B-55AE2762004E}"/>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5" name="页脚占位符 4">
            <a:extLst>
              <a:ext uri="{FF2B5EF4-FFF2-40B4-BE49-F238E27FC236}">
                <a16:creationId xmlns:a16="http://schemas.microsoft.com/office/drawing/2014/main" id="{B75CFE9C-97EA-467C-B92C-FC72BD7967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AB040-11B2-4B2B-8971-12945B54DDAA}"/>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5366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9E789E-5D04-4F10-8930-58A0BB343F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661934-48C0-43D9-AD53-A35B09B5EDC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AD9C19-4886-4BB6-BF5B-D0CC7FFC15FE}"/>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5" name="页脚占位符 4">
            <a:extLst>
              <a:ext uri="{FF2B5EF4-FFF2-40B4-BE49-F238E27FC236}">
                <a16:creationId xmlns:a16="http://schemas.microsoft.com/office/drawing/2014/main" id="{09D21FA1-05A9-43A2-819B-DDC5146E13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B51CAF-401E-4970-8C71-3636D687F6B3}"/>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63455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21F5CE-3206-490C-8870-8988D35AFC3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76B9870-90E2-4390-A23F-3398D1B1F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EECB0EF-FBC6-4850-AB57-1511FF0F2D06}"/>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5" name="页脚占位符 4">
            <a:extLst>
              <a:ext uri="{FF2B5EF4-FFF2-40B4-BE49-F238E27FC236}">
                <a16:creationId xmlns:a16="http://schemas.microsoft.com/office/drawing/2014/main" id="{FCEACBFE-19CF-493E-ABC9-EA261B4895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5235FB-FAF1-4633-B98C-D88F6206BF08}"/>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150962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BB2C8-F119-499F-A99D-5AA7BA2535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2089F0-72D4-4F99-A0E9-4BA77F3D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C054B92-5E24-4262-92CC-24CB46067B2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8132274-D066-437F-8552-C4F1893FE91B}"/>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6" name="页脚占位符 5">
            <a:extLst>
              <a:ext uri="{FF2B5EF4-FFF2-40B4-BE49-F238E27FC236}">
                <a16:creationId xmlns:a16="http://schemas.microsoft.com/office/drawing/2014/main" id="{E951017C-4CED-4F1A-B40B-561073080C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E9ADC99-4F53-49C8-BBC3-AF71B3D2B96B}"/>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221530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115C0-7DBE-49EA-B3C1-410A22FB96E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DAFF7C-9A80-4265-961D-8617756AB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A1C81B-E4DA-4246-9E6E-573D00A43A9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30E7B75-7C1E-4F26-B407-1BE91A521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D1788C-9607-4137-8398-036E8854E3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4A622BC-CFBE-4892-B154-91190C4A83FC}"/>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8" name="页脚占位符 7">
            <a:extLst>
              <a:ext uri="{FF2B5EF4-FFF2-40B4-BE49-F238E27FC236}">
                <a16:creationId xmlns:a16="http://schemas.microsoft.com/office/drawing/2014/main" id="{C39F79A9-0BE4-43A2-9779-16B23C5BB73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7BD8687-2AB5-4229-B690-BFB382CEBCE3}"/>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16552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10A4C-42C7-4D1B-907A-A26A0539FCC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89C7A7-B7B4-41F4-9D9D-DB7D6C93B916}"/>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4" name="页脚占位符 3">
            <a:extLst>
              <a:ext uri="{FF2B5EF4-FFF2-40B4-BE49-F238E27FC236}">
                <a16:creationId xmlns:a16="http://schemas.microsoft.com/office/drawing/2014/main" id="{F1273401-A274-4F94-B82C-85DAAD9FFAC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69011B0-4A9A-41E5-8874-A2C7EBF83C6F}"/>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172791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C5A9DD0-27BC-4E35-9D99-710FE1683744}"/>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3" name="页脚占位符 2">
            <a:extLst>
              <a:ext uri="{FF2B5EF4-FFF2-40B4-BE49-F238E27FC236}">
                <a16:creationId xmlns:a16="http://schemas.microsoft.com/office/drawing/2014/main" id="{0EF54AB7-2F11-4374-B25B-2BE6B47F347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322FE91-EE25-4548-B6D8-329DA06DD70F}"/>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244380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466F2D-4F11-4BB1-AF38-8CCCD0D90E1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B7E45D0-4EB6-48A7-8F4E-90CDA7088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80C2002-5FF0-49E5-BE7E-219EF1242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CF513E8-15C3-4881-BA64-3E4305A00852}"/>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6" name="页脚占位符 5">
            <a:extLst>
              <a:ext uri="{FF2B5EF4-FFF2-40B4-BE49-F238E27FC236}">
                <a16:creationId xmlns:a16="http://schemas.microsoft.com/office/drawing/2014/main" id="{A375A9B7-B16C-4096-86D2-F5E8690FB5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83882B-BB39-4897-A64F-F2BA21E877FE}"/>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407792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C9EE5-814A-430D-B93F-D6B9503D6E6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744669-E6F2-4853-9272-EFEFE7475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412B64E-6F82-4567-B19E-E9AFD5C52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DFBA13-BC78-4A39-96FA-1E80D21065D1}"/>
              </a:ext>
            </a:extLst>
          </p:cNvPr>
          <p:cNvSpPr>
            <a:spLocks noGrp="1"/>
          </p:cNvSpPr>
          <p:nvPr>
            <p:ph type="dt" sz="half" idx="10"/>
          </p:nvPr>
        </p:nvSpPr>
        <p:spPr/>
        <p:txBody>
          <a:bodyPr/>
          <a:lstStyle/>
          <a:p>
            <a:fld id="{89721974-DEC8-4D0D-8F57-631995344267}" type="datetimeFigureOut">
              <a:rPr lang="zh-CN" altLang="en-US" smtClean="0"/>
              <a:t>2020/12/31</a:t>
            </a:fld>
            <a:endParaRPr lang="zh-CN" altLang="en-US"/>
          </a:p>
        </p:txBody>
      </p:sp>
      <p:sp>
        <p:nvSpPr>
          <p:cNvPr id="6" name="页脚占位符 5">
            <a:extLst>
              <a:ext uri="{FF2B5EF4-FFF2-40B4-BE49-F238E27FC236}">
                <a16:creationId xmlns:a16="http://schemas.microsoft.com/office/drawing/2014/main" id="{0E9E659D-A71A-401C-BE69-37EC29D79A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5498EB-DCE7-4D96-9E82-20A817BE8037}"/>
              </a:ext>
            </a:extLst>
          </p:cNvPr>
          <p:cNvSpPr>
            <a:spLocks noGrp="1"/>
          </p:cNvSpPr>
          <p:nvPr>
            <p:ph type="sldNum" sz="quarter" idx="12"/>
          </p:nvPr>
        </p:nvSpPr>
        <p:spPr/>
        <p:txBody>
          <a:body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259615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0BFF4FF-791F-406C-80D8-DDFFC45E3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44F7EDF-9F64-47AC-A8CB-FE5FE75FC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031F5D-7A42-488B-A2F5-BCBAE0C3F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1974-DEC8-4D0D-8F57-631995344267}" type="datetimeFigureOut">
              <a:rPr lang="zh-CN" altLang="en-US" smtClean="0"/>
              <a:t>2020/12/31</a:t>
            </a:fld>
            <a:endParaRPr lang="zh-CN" altLang="en-US"/>
          </a:p>
        </p:txBody>
      </p:sp>
      <p:sp>
        <p:nvSpPr>
          <p:cNvPr id="5" name="页脚占位符 4">
            <a:extLst>
              <a:ext uri="{FF2B5EF4-FFF2-40B4-BE49-F238E27FC236}">
                <a16:creationId xmlns:a16="http://schemas.microsoft.com/office/drawing/2014/main" id="{88796EC2-BB69-47B5-9F5A-2FE0C7834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C60022B-F3F9-4BE2-97E7-B248F644D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7BEAD-1223-4C93-81A5-C58663E6DB31}" type="slidenum">
              <a:rPr lang="zh-CN" altLang="en-US" smtClean="0"/>
              <a:t>‹#›</a:t>
            </a:fld>
            <a:endParaRPr lang="zh-CN" altLang="en-US"/>
          </a:p>
        </p:txBody>
      </p:sp>
    </p:spTree>
    <p:extLst>
      <p:ext uri="{BB962C8B-B14F-4D97-AF65-F5344CB8AC3E}">
        <p14:creationId xmlns:p14="http://schemas.microsoft.com/office/powerpoint/2010/main" val="3244793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339949"/>
            <a:ext cx="3012403" cy="6178103"/>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D9D26111-D7AF-48A8-82D9-9604FF75F3FE}"/>
              </a:ext>
            </a:extLst>
          </p:cNvPr>
          <p:cNvSpPr txBox="1"/>
          <p:nvPr/>
        </p:nvSpPr>
        <p:spPr>
          <a:xfrm>
            <a:off x="3570689" y="2049937"/>
            <a:ext cx="8461513" cy="2491516"/>
          </a:xfrm>
          <a:prstGeom prst="rect">
            <a:avLst/>
          </a:prstGeom>
          <a:noFill/>
        </p:spPr>
        <p:txBody>
          <a:bodyPr wrap="square" rtlCol="0">
            <a:spAutoFit/>
          </a:bodyPr>
          <a:lstStyle/>
          <a:p>
            <a:pPr algn="ctr">
              <a:lnSpc>
                <a:spcPct val="150000"/>
              </a:lnSpc>
            </a:pPr>
            <a:r>
              <a:rPr lang="en-US" altLang="zh-CN" sz="3600" dirty="0">
                <a:latin typeface="Arial" panose="020B0604020202020204" pitchFamily="34" charset="0"/>
                <a:ea typeface="宋体" charset="-122"/>
                <a:cs typeface="Arial" panose="020B0604020202020204" pitchFamily="34" charset="0"/>
              </a:rPr>
              <a:t>Welcome to </a:t>
            </a:r>
            <a:r>
              <a:rPr lang="en-US" altLang="zh-CN" sz="3600" dirty="0" err="1">
                <a:latin typeface="Arial" panose="020B0604020202020204" pitchFamily="34" charset="0"/>
                <a:ea typeface="宋体" charset="-122"/>
                <a:cs typeface="Arial" panose="020B0604020202020204" pitchFamily="34" charset="0"/>
              </a:rPr>
              <a:t>Yongan</a:t>
            </a:r>
            <a:r>
              <a:rPr lang="en-US" altLang="zh-CN" sz="3600" dirty="0">
                <a:latin typeface="Arial" panose="020B0604020202020204" pitchFamily="34" charset="0"/>
                <a:ea typeface="宋体" charset="-122"/>
                <a:cs typeface="Arial" panose="020B0604020202020204" pitchFamily="34" charset="0"/>
              </a:rPr>
              <a:t> Boutique Hotel ! </a:t>
            </a:r>
            <a:br>
              <a:rPr lang="en-US" altLang="zh-CN" sz="3600" dirty="0">
                <a:latin typeface="Arial" panose="020B0604020202020204" pitchFamily="34" charset="0"/>
                <a:ea typeface="宋体" charset="-122"/>
                <a:cs typeface="Arial" panose="020B0604020202020204" pitchFamily="34" charset="0"/>
              </a:rPr>
            </a:br>
            <a:r>
              <a:rPr lang="zh-CN" altLang="en-US" sz="3600" dirty="0">
                <a:ea typeface="宋体" charset="-122"/>
              </a:rPr>
              <a:t>成都秦皇永安精品酒店</a:t>
            </a:r>
            <a:br>
              <a:rPr lang="en-US" altLang="zh-CN" sz="3600" dirty="0">
                <a:ea typeface="宋体" charset="-122"/>
              </a:rPr>
            </a:br>
            <a:r>
              <a:rPr lang="zh-CN" altLang="en-US" sz="3600" dirty="0">
                <a:ea typeface="宋体" charset="-122"/>
              </a:rPr>
              <a:t>欢迎您</a:t>
            </a:r>
            <a:r>
              <a:rPr lang="en-US" altLang="zh-CN" sz="3600" dirty="0">
                <a:ea typeface="宋体" charset="-122"/>
              </a:rPr>
              <a:t>!</a:t>
            </a:r>
            <a:endParaRPr lang="zh-CN" altLang="en-US" sz="3600" b="1" dirty="0">
              <a:solidFill>
                <a:srgbClr val="4D4D4D"/>
              </a:solidFill>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3119C461-498B-461F-8EEE-8D4504753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88" y="703693"/>
            <a:ext cx="715617" cy="5450614"/>
          </a:xfrm>
          <a:prstGeom prst="rect">
            <a:avLst/>
          </a:prstGeom>
        </p:spPr>
      </p:pic>
    </p:spTree>
    <p:extLst>
      <p:ext uri="{BB962C8B-B14F-4D97-AF65-F5344CB8AC3E}">
        <p14:creationId xmlns:p14="http://schemas.microsoft.com/office/powerpoint/2010/main" val="10875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56946" y="268255"/>
            <a:ext cx="2350323" cy="1015663"/>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成都及周边景点</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Tourist locations</a:t>
            </a:r>
          </a:p>
          <a:p>
            <a:endParaRPr lang="zh-CN" altLang="en-US" sz="2400" b="1" dirty="0">
              <a:solidFill>
                <a:schemeClr val="bg1"/>
              </a:solidFill>
              <a:latin typeface="宋体" panose="02010600030101010101" pitchFamily="2" charset="-122"/>
              <a:ea typeface="宋体" panose="02010600030101010101" pitchFamily="2" charset="-122"/>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1199803" y="3678572"/>
            <a:ext cx="4028531" cy="2166427"/>
          </a:xfrm>
          <a:prstGeom prst="rect">
            <a:avLst/>
          </a:prstGeom>
          <a:noFill/>
        </p:spPr>
        <p:txBody>
          <a:bodyPr wrap="square" rtlCol="0">
            <a:spAutoFit/>
          </a:bodyPr>
          <a:lstStyle/>
          <a:p>
            <a:pPr>
              <a:lnSpc>
                <a:spcPct val="200000"/>
              </a:lnSpc>
            </a:pPr>
            <a:r>
              <a:rPr lang="zh-CN" altLang="en-US" sz="1400" kern="100" dirty="0">
                <a:solidFill>
                  <a:srgbClr val="FF5E00"/>
                </a:solidFill>
                <a:latin typeface="宋体" panose="02010600030101010101" pitchFamily="2" charset="-122"/>
                <a:ea typeface="宋体" panose="02010600030101010101" pitchFamily="2" charset="-122"/>
              </a:rPr>
              <a:t>兴隆湖生态景区</a:t>
            </a:r>
            <a:endParaRPr lang="en-US" altLang="zh-CN" sz="1400" kern="100" dirty="0">
              <a:solidFill>
                <a:srgbClr val="FF5E00"/>
              </a:solidFill>
              <a:latin typeface="宋体" panose="02010600030101010101" pitchFamily="2" charset="-122"/>
              <a:ea typeface="宋体" panose="02010600030101010101" pitchFamily="2" charset="-122"/>
            </a:endParaRPr>
          </a:p>
          <a:p>
            <a:r>
              <a:rPr lang="zh-CN" altLang="en-US" sz="1400" kern="100" dirty="0">
                <a:solidFill>
                  <a:schemeClr val="bg2">
                    <a:lumMod val="10000"/>
                  </a:schemeClr>
                </a:solidFill>
                <a:latin typeface="宋体" panose="02010600030101010101" pitchFamily="2" charset="-122"/>
                <a:ea typeface="宋体" panose="02010600030101010101" pitchFamily="2" charset="-122"/>
              </a:rPr>
              <a:t>占地</a:t>
            </a:r>
            <a:r>
              <a:rPr lang="en-US" altLang="zh-CN" sz="1400" kern="100" dirty="0">
                <a:solidFill>
                  <a:schemeClr val="bg2">
                    <a:lumMod val="10000"/>
                  </a:schemeClr>
                </a:solidFill>
                <a:latin typeface="宋体" panose="02010600030101010101" pitchFamily="2" charset="-122"/>
                <a:ea typeface="宋体" panose="02010600030101010101" pitchFamily="2" charset="-122"/>
              </a:rPr>
              <a:t>4500</a:t>
            </a:r>
            <a:r>
              <a:rPr lang="zh-CN" altLang="en-US" sz="1400" kern="100" dirty="0">
                <a:solidFill>
                  <a:schemeClr val="bg2">
                    <a:lumMod val="10000"/>
                  </a:schemeClr>
                </a:solidFill>
                <a:latin typeface="宋体" panose="02010600030101010101" pitchFamily="2" charset="-122"/>
                <a:ea typeface="宋体" panose="02010600030101010101" pitchFamily="2" charset="-122"/>
              </a:rPr>
              <a:t>亩的兴隆湖生态绿地不仅仅是一处生态公园，还是成都百里城市中轴线上的一项集防洪、灌溉、生态、景观等为一体的综合性水生态治理工程，被誉为天府新区“生态之肾”。</a:t>
            </a:r>
          </a:p>
          <a:p>
            <a:r>
              <a:rPr lang="zh-CN" altLang="en-US" sz="1400" b="1" kern="100" dirty="0">
                <a:solidFill>
                  <a:schemeClr val="bg2">
                    <a:lumMod val="10000"/>
                  </a:schemeClr>
                </a:solidFill>
                <a:latin typeface="宋体" panose="02010600030101010101" pitchFamily="2" charset="-122"/>
                <a:ea typeface="宋体" panose="02010600030101010101" pitchFamily="2" charset="-122"/>
              </a:rPr>
              <a:t>车程：</a:t>
            </a:r>
            <a:r>
              <a:rPr lang="en-US" altLang="zh-CN" sz="1400" b="1" kern="100" dirty="0">
                <a:solidFill>
                  <a:schemeClr val="bg2">
                    <a:lumMod val="10000"/>
                  </a:schemeClr>
                </a:solidFill>
                <a:latin typeface="宋体" panose="02010600030101010101" pitchFamily="2" charset="-122"/>
                <a:ea typeface="宋体" panose="02010600030101010101" pitchFamily="2" charset="-122"/>
              </a:rPr>
              <a:t>10</a:t>
            </a:r>
            <a:r>
              <a:rPr lang="zh-CN" altLang="en-US" sz="1400" b="1" kern="100" dirty="0">
                <a:solidFill>
                  <a:schemeClr val="bg2">
                    <a:lumMod val="10000"/>
                  </a:schemeClr>
                </a:solidFill>
                <a:latin typeface="宋体" panose="02010600030101010101" pitchFamily="2" charset="-122"/>
                <a:ea typeface="宋体" panose="02010600030101010101" pitchFamily="2" charset="-122"/>
              </a:rPr>
              <a:t>分钟</a:t>
            </a:r>
            <a:endParaRPr lang="en-US" altLang="zh-CN" sz="1400" b="1" kern="100" dirty="0">
              <a:solidFill>
                <a:schemeClr val="bg2">
                  <a:lumMod val="10000"/>
                </a:schemeClr>
              </a:solidFill>
              <a:latin typeface="宋体" panose="02010600030101010101" pitchFamily="2" charset="-122"/>
              <a:ea typeface="宋体" panose="02010600030101010101" pitchFamily="2" charset="-122"/>
            </a:endParaRPr>
          </a:p>
          <a:p>
            <a:endParaRPr lang="zh-CN" altLang="en-US" sz="1400" b="1" kern="100" dirty="0">
              <a:solidFill>
                <a:schemeClr val="bg2">
                  <a:lumMod val="10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en-US" altLang="zh-CN" kern="100" dirty="0">
              <a:solidFill>
                <a:srgbClr val="4D4D4D"/>
              </a:solidFill>
              <a:latin typeface="宋体" panose="02010600030101010101" pitchFamily="2" charset="-122"/>
              <a:ea typeface="宋体" panose="02010600030101010101" pitchFamily="2" charset="-122"/>
            </a:endParaRP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1144662" y="3906513"/>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descr="http://xysj.cditv.cn/2014/1124/20141124054657203.png">
            <a:extLst>
              <a:ext uri="{FF2B5EF4-FFF2-40B4-BE49-F238E27FC236}">
                <a16:creationId xmlns:a16="http://schemas.microsoft.com/office/drawing/2014/main" id="{73788383-D5FE-4352-8E35-D2D735B2C4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1"/>
          <a:stretch/>
        </p:blipFill>
        <p:spPr bwMode="auto">
          <a:xfrm>
            <a:off x="1167103" y="1104789"/>
            <a:ext cx="4061231" cy="2631901"/>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16B3FE94-0607-470F-8118-76F5E406B643}"/>
              </a:ext>
            </a:extLst>
          </p:cNvPr>
          <p:cNvPicPr>
            <a:picLocks noChangeAspect="1"/>
          </p:cNvPicPr>
          <p:nvPr/>
        </p:nvPicPr>
        <p:blipFill>
          <a:blip r:embed="rId3"/>
          <a:stretch>
            <a:fillRect/>
          </a:stretch>
        </p:blipFill>
        <p:spPr>
          <a:xfrm>
            <a:off x="6446179" y="1104789"/>
            <a:ext cx="4060040" cy="2589136"/>
          </a:xfrm>
          <a:prstGeom prst="rect">
            <a:avLst/>
          </a:prstGeom>
        </p:spPr>
      </p:pic>
      <p:sp>
        <p:nvSpPr>
          <p:cNvPr id="14" name="文本框 13">
            <a:extLst>
              <a:ext uri="{FF2B5EF4-FFF2-40B4-BE49-F238E27FC236}">
                <a16:creationId xmlns:a16="http://schemas.microsoft.com/office/drawing/2014/main" id="{F100CDC4-8D61-42BB-A6CF-E8A049E9B919}"/>
              </a:ext>
            </a:extLst>
          </p:cNvPr>
          <p:cNvSpPr txBox="1"/>
          <p:nvPr/>
        </p:nvSpPr>
        <p:spPr>
          <a:xfrm>
            <a:off x="6509376" y="3635543"/>
            <a:ext cx="3996843" cy="2166427"/>
          </a:xfrm>
          <a:prstGeom prst="rect">
            <a:avLst/>
          </a:prstGeom>
          <a:noFill/>
        </p:spPr>
        <p:txBody>
          <a:bodyPr wrap="square" rtlCol="0">
            <a:spAutoFit/>
          </a:bodyPr>
          <a:lstStyle/>
          <a:p>
            <a:pPr>
              <a:lnSpc>
                <a:spcPct val="200000"/>
              </a:lnSpc>
            </a:pPr>
            <a:r>
              <a:rPr lang="zh-CN" altLang="en-US" sz="1400" kern="100" dirty="0">
                <a:solidFill>
                  <a:srgbClr val="FF5E00"/>
                </a:solidFill>
                <a:latin typeface="宋体" panose="02010600030101010101" pitchFamily="2" charset="-122"/>
                <a:ea typeface="宋体" panose="02010600030101010101" pitchFamily="2" charset="-122"/>
              </a:rPr>
              <a:t>麓山国际高尔夫俱乐部</a:t>
            </a:r>
            <a:endParaRPr lang="en-US" altLang="zh-CN" sz="1400" kern="100" dirty="0">
              <a:solidFill>
                <a:srgbClr val="FF5E00"/>
              </a:solidFill>
              <a:latin typeface="宋体" panose="02010600030101010101" pitchFamily="2" charset="-122"/>
              <a:ea typeface="宋体" panose="02010600030101010101" pitchFamily="2" charset="-122"/>
            </a:endParaRPr>
          </a:p>
          <a:p>
            <a:r>
              <a:rPr lang="zh-CN" altLang="en-US" sz="1400" kern="100" dirty="0">
                <a:solidFill>
                  <a:schemeClr val="bg2">
                    <a:lumMod val="10000"/>
                  </a:schemeClr>
                </a:solidFill>
                <a:latin typeface="宋体" panose="02010600030101010101" pitchFamily="2" charset="-122"/>
                <a:ea typeface="宋体" panose="02010600030101010101" pitchFamily="2" charset="-122"/>
              </a:rPr>
              <a:t>该高尔夫球场是</a:t>
            </a:r>
            <a:r>
              <a:rPr lang="en-US" altLang="zh-CN" sz="1400" kern="100" dirty="0">
                <a:solidFill>
                  <a:schemeClr val="bg2">
                    <a:lumMod val="10000"/>
                  </a:schemeClr>
                </a:solidFill>
                <a:latin typeface="宋体" panose="02010600030101010101" pitchFamily="2" charset="-122"/>
                <a:ea typeface="宋体" panose="02010600030101010101" pitchFamily="2" charset="-122"/>
              </a:rPr>
              <a:t>JMP</a:t>
            </a:r>
            <a:r>
              <a:rPr lang="zh-CN" altLang="en-US" sz="1400" kern="100" dirty="0">
                <a:solidFill>
                  <a:schemeClr val="bg2">
                    <a:lumMod val="10000"/>
                  </a:schemeClr>
                </a:solidFill>
                <a:latin typeface="宋体" panose="02010600030101010101" pitchFamily="2" charset="-122"/>
                <a:ea typeface="宋体" panose="02010600030101010101" pitchFamily="2" charset="-122"/>
              </a:rPr>
              <a:t>美国高尔夫建筑师又一新作品，麓山俱乐部是四川省乃至整个西部最优秀的球场之一。　球场全长</a:t>
            </a:r>
            <a:r>
              <a:rPr lang="en-US" altLang="zh-CN" sz="1400" kern="100" dirty="0">
                <a:solidFill>
                  <a:schemeClr val="bg2">
                    <a:lumMod val="10000"/>
                  </a:schemeClr>
                </a:solidFill>
                <a:latin typeface="宋体" panose="02010600030101010101" pitchFamily="2" charset="-122"/>
                <a:ea typeface="宋体" panose="02010600030101010101" pitchFamily="2" charset="-122"/>
              </a:rPr>
              <a:t>7300</a:t>
            </a:r>
            <a:r>
              <a:rPr lang="zh-CN" altLang="en-US" sz="1400" kern="100" dirty="0">
                <a:solidFill>
                  <a:schemeClr val="bg2">
                    <a:lumMod val="10000"/>
                  </a:schemeClr>
                </a:solidFill>
                <a:latin typeface="宋体" panose="02010600030101010101" pitchFamily="2" charset="-122"/>
                <a:ea typeface="宋体" panose="02010600030101010101" pitchFamily="2" charset="-122"/>
              </a:rPr>
              <a:t>码，标准杆</a:t>
            </a:r>
            <a:r>
              <a:rPr lang="en-US" altLang="zh-CN" sz="1400" kern="100" dirty="0">
                <a:solidFill>
                  <a:schemeClr val="bg2">
                    <a:lumMod val="10000"/>
                  </a:schemeClr>
                </a:solidFill>
                <a:latin typeface="宋体" panose="02010600030101010101" pitchFamily="2" charset="-122"/>
                <a:ea typeface="宋体" panose="02010600030101010101" pitchFamily="2" charset="-122"/>
              </a:rPr>
              <a:t>72</a:t>
            </a:r>
            <a:r>
              <a:rPr lang="zh-CN" altLang="en-US" sz="1400" kern="100" dirty="0">
                <a:solidFill>
                  <a:schemeClr val="bg2">
                    <a:lumMod val="10000"/>
                  </a:schemeClr>
                </a:solidFill>
                <a:latin typeface="宋体" panose="02010600030101010101" pitchFamily="2" charset="-122"/>
                <a:ea typeface="宋体" panose="02010600030101010101" pitchFamily="2" charset="-122"/>
              </a:rPr>
              <a:t>杆，可以举办世界冠军赛。同时具有非常特别的设计概念和国际标准的</a:t>
            </a:r>
            <a:r>
              <a:rPr lang="en-US" altLang="zh-CN" sz="1400" kern="100" dirty="0">
                <a:solidFill>
                  <a:schemeClr val="bg2">
                    <a:lumMod val="10000"/>
                  </a:schemeClr>
                </a:solidFill>
                <a:latin typeface="宋体" panose="02010600030101010101" pitchFamily="2" charset="-122"/>
                <a:ea typeface="宋体" panose="02010600030101010101" pitchFamily="2" charset="-122"/>
              </a:rPr>
              <a:t>18</a:t>
            </a:r>
            <a:r>
              <a:rPr lang="zh-CN" altLang="en-US" sz="1400" kern="100" dirty="0">
                <a:solidFill>
                  <a:schemeClr val="bg2">
                    <a:lumMod val="10000"/>
                  </a:schemeClr>
                </a:solidFill>
                <a:latin typeface="宋体" panose="02010600030101010101" pitchFamily="2" charset="-122"/>
                <a:ea typeface="宋体" panose="02010600030101010101" pitchFamily="2" charset="-122"/>
              </a:rPr>
              <a:t>洞。</a:t>
            </a:r>
          </a:p>
          <a:p>
            <a:r>
              <a:rPr lang="zh-CN" altLang="en-US" sz="1400" b="1" kern="100" dirty="0">
                <a:solidFill>
                  <a:schemeClr val="bg2">
                    <a:lumMod val="10000"/>
                  </a:schemeClr>
                </a:solidFill>
                <a:latin typeface="宋体" panose="02010600030101010101" pitchFamily="2" charset="-122"/>
                <a:ea typeface="宋体" panose="02010600030101010101" pitchFamily="2" charset="-122"/>
              </a:rPr>
              <a:t>车程：</a:t>
            </a:r>
            <a:r>
              <a:rPr lang="en-US" altLang="zh-CN" sz="1400" b="1" kern="100" dirty="0">
                <a:solidFill>
                  <a:schemeClr val="bg2">
                    <a:lumMod val="10000"/>
                  </a:schemeClr>
                </a:solidFill>
                <a:latin typeface="宋体" panose="02010600030101010101" pitchFamily="2" charset="-122"/>
                <a:ea typeface="宋体" panose="02010600030101010101" pitchFamily="2" charset="-122"/>
              </a:rPr>
              <a:t>15</a:t>
            </a:r>
            <a:r>
              <a:rPr lang="zh-CN" altLang="en-US" sz="1400" b="1" kern="100" dirty="0">
                <a:solidFill>
                  <a:schemeClr val="bg2">
                    <a:lumMod val="10000"/>
                  </a:schemeClr>
                </a:solidFill>
                <a:latin typeface="宋体" panose="02010600030101010101" pitchFamily="2" charset="-122"/>
                <a:ea typeface="宋体" panose="02010600030101010101" pitchFamily="2" charset="-122"/>
              </a:rPr>
              <a:t>分钟</a:t>
            </a:r>
            <a:endParaRPr lang="en-US" altLang="zh-CN" sz="1400" b="1" kern="100" dirty="0">
              <a:solidFill>
                <a:schemeClr val="bg2">
                  <a:lumMod val="10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en-US" altLang="zh-CN" kern="100" dirty="0">
              <a:solidFill>
                <a:srgbClr val="4D4D4D"/>
              </a:solidFill>
              <a:latin typeface="宋体" panose="02010600030101010101" pitchFamily="2" charset="-122"/>
              <a:ea typeface="宋体" panose="02010600030101010101" pitchFamily="2" charset="-122"/>
            </a:endParaRPr>
          </a:p>
        </p:txBody>
      </p:sp>
      <p:pic>
        <p:nvPicPr>
          <p:cNvPr id="26" name="图片 25">
            <a:extLst>
              <a:ext uri="{FF2B5EF4-FFF2-40B4-BE49-F238E27FC236}">
                <a16:creationId xmlns:a16="http://schemas.microsoft.com/office/drawing/2014/main" id="{8C9823F9-663C-492E-90E8-3972D5846511}"/>
              </a:ext>
            </a:extLst>
          </p:cNvPr>
          <p:cNvPicPr>
            <a:picLocks noChangeAspect="1"/>
          </p:cNvPicPr>
          <p:nvPr/>
        </p:nvPicPr>
        <p:blipFill>
          <a:blip r:embed="rId4"/>
          <a:stretch>
            <a:fillRect/>
          </a:stretch>
        </p:blipFill>
        <p:spPr>
          <a:xfrm>
            <a:off x="6460605" y="3899454"/>
            <a:ext cx="97544" cy="109738"/>
          </a:xfrm>
          <a:prstGeom prst="rect">
            <a:avLst/>
          </a:prstGeom>
        </p:spPr>
      </p:pic>
      <p:pic>
        <p:nvPicPr>
          <p:cNvPr id="6" name="图片 5">
            <a:extLst>
              <a:ext uri="{FF2B5EF4-FFF2-40B4-BE49-F238E27FC236}">
                <a16:creationId xmlns:a16="http://schemas.microsoft.com/office/drawing/2014/main" id="{491BFD58-DC01-4AB7-B704-7D7D6085E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7509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56946" y="268255"/>
            <a:ext cx="2350323" cy="1015663"/>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成都及周边景点</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Tourist locations</a:t>
            </a:r>
          </a:p>
          <a:p>
            <a:endParaRPr lang="zh-CN" altLang="en-US" sz="2400" b="1" dirty="0">
              <a:solidFill>
                <a:schemeClr val="bg1"/>
              </a:solidFill>
              <a:latin typeface="宋体" panose="02010600030101010101" pitchFamily="2" charset="-122"/>
              <a:ea typeface="宋体" panose="02010600030101010101" pitchFamily="2" charset="-122"/>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1199804" y="3678572"/>
            <a:ext cx="3985554" cy="2381870"/>
          </a:xfrm>
          <a:prstGeom prst="rect">
            <a:avLst/>
          </a:prstGeom>
          <a:noFill/>
        </p:spPr>
        <p:txBody>
          <a:bodyPr wrap="square" rtlCol="0">
            <a:spAutoFit/>
          </a:bodyPr>
          <a:lstStyle/>
          <a:p>
            <a:pPr>
              <a:lnSpc>
                <a:spcPct val="200000"/>
              </a:lnSpc>
            </a:pPr>
            <a:r>
              <a:rPr lang="zh-CN" altLang="en-US" sz="1400" kern="100" dirty="0">
                <a:solidFill>
                  <a:srgbClr val="FF5E00"/>
                </a:solidFill>
                <a:latin typeface="宋体" panose="02010600030101010101" pitchFamily="2" charset="-122"/>
                <a:ea typeface="宋体" panose="02010600030101010101" pitchFamily="2" charset="-122"/>
              </a:rPr>
              <a:t>成都大熊猫繁育研究基地</a:t>
            </a:r>
            <a:endParaRPr lang="en-US" altLang="zh-CN" sz="1400" kern="100" dirty="0">
              <a:solidFill>
                <a:srgbClr val="FF5E00"/>
              </a:solidFill>
              <a:latin typeface="宋体" panose="02010600030101010101" pitchFamily="2" charset="-122"/>
              <a:ea typeface="宋体" panose="02010600030101010101" pitchFamily="2" charset="-122"/>
            </a:endParaRPr>
          </a:p>
          <a:p>
            <a:r>
              <a:rPr lang="zh-CN" altLang="en-US" sz="1400" kern="100" dirty="0">
                <a:solidFill>
                  <a:schemeClr val="bg2">
                    <a:lumMod val="10000"/>
                  </a:schemeClr>
                </a:solidFill>
                <a:latin typeface="宋体" panose="02010600030101010101" pitchFamily="2" charset="-122"/>
                <a:ea typeface="宋体" panose="02010600030101010101" pitchFamily="2" charset="-122"/>
              </a:rPr>
              <a:t>为拯救濒危野生动物大熊猫而兴建的非盈利性大熊猫繁育科研机构。大熊猫博物馆内珍贵的资料，丰富的展品举世无双，是认识大熊猫，回归大自然，观光旅游，休闲娱乐的极佳场所，您还可以在基地内近距离接触到熊猫宝宝。</a:t>
            </a:r>
          </a:p>
          <a:p>
            <a:r>
              <a:rPr lang="zh-CN" altLang="en-US" sz="1400" b="1" kern="100" dirty="0">
                <a:solidFill>
                  <a:schemeClr val="bg2">
                    <a:lumMod val="10000"/>
                  </a:schemeClr>
                </a:solidFill>
                <a:latin typeface="宋体" panose="02010600030101010101" pitchFamily="2" charset="-122"/>
                <a:ea typeface="宋体" panose="02010600030101010101" pitchFamily="2" charset="-122"/>
              </a:rPr>
              <a:t>车程：</a:t>
            </a:r>
            <a:r>
              <a:rPr lang="en-US" altLang="zh-CN" sz="1400" b="1" kern="100" dirty="0">
                <a:solidFill>
                  <a:schemeClr val="bg2">
                    <a:lumMod val="10000"/>
                  </a:schemeClr>
                </a:solidFill>
                <a:latin typeface="宋体" panose="02010600030101010101" pitchFamily="2" charset="-122"/>
                <a:ea typeface="宋体" panose="02010600030101010101" pitchFamily="2" charset="-122"/>
              </a:rPr>
              <a:t>60</a:t>
            </a:r>
            <a:r>
              <a:rPr lang="zh-CN" altLang="en-US" sz="1400" b="1" kern="100" dirty="0">
                <a:solidFill>
                  <a:schemeClr val="bg2">
                    <a:lumMod val="10000"/>
                  </a:schemeClr>
                </a:solidFill>
                <a:latin typeface="宋体" panose="02010600030101010101" pitchFamily="2" charset="-122"/>
                <a:ea typeface="宋体" panose="02010600030101010101" pitchFamily="2" charset="-122"/>
              </a:rPr>
              <a:t>分钟</a:t>
            </a:r>
            <a:endParaRPr lang="en-US" altLang="zh-CN" sz="1400" b="1" kern="100" dirty="0">
              <a:solidFill>
                <a:schemeClr val="bg2">
                  <a:lumMod val="10000"/>
                </a:schemeClr>
              </a:solidFill>
              <a:latin typeface="宋体" panose="02010600030101010101" pitchFamily="2" charset="-122"/>
              <a:ea typeface="宋体" panose="02010600030101010101" pitchFamily="2" charset="-122"/>
            </a:endParaRPr>
          </a:p>
          <a:p>
            <a:endParaRPr lang="zh-CN" altLang="en-US" sz="1400" b="1" kern="100" dirty="0">
              <a:solidFill>
                <a:schemeClr val="bg2">
                  <a:lumMod val="10000"/>
                </a:schemeClr>
              </a:solidFill>
              <a:latin typeface="宋体" panose="02010600030101010101" pitchFamily="2" charset="-122"/>
              <a:ea typeface="宋体" panose="02010600030101010101" pitchFamily="2" charset="-122"/>
            </a:endParaRPr>
          </a:p>
          <a:p>
            <a:pPr>
              <a:lnSpc>
                <a:spcPct val="150000"/>
              </a:lnSpc>
            </a:pPr>
            <a:endParaRPr lang="en-US" altLang="zh-CN" kern="100" dirty="0">
              <a:solidFill>
                <a:srgbClr val="4D4D4D"/>
              </a:solidFill>
              <a:latin typeface="宋体" panose="02010600030101010101" pitchFamily="2" charset="-122"/>
              <a:ea typeface="宋体" panose="02010600030101010101" pitchFamily="2" charset="-122"/>
            </a:endParaRP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1144662" y="3906513"/>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100CDC4-8D61-42BB-A6CF-E8A049E9B919}"/>
              </a:ext>
            </a:extLst>
          </p:cNvPr>
          <p:cNvSpPr txBox="1"/>
          <p:nvPr/>
        </p:nvSpPr>
        <p:spPr>
          <a:xfrm>
            <a:off x="6509376" y="3635543"/>
            <a:ext cx="3976385" cy="1815882"/>
          </a:xfrm>
          <a:prstGeom prst="rect">
            <a:avLst/>
          </a:prstGeom>
          <a:noFill/>
        </p:spPr>
        <p:txBody>
          <a:bodyPr wrap="square" rtlCol="0">
            <a:spAutoFit/>
          </a:bodyPr>
          <a:lstStyle/>
          <a:p>
            <a:pPr>
              <a:lnSpc>
                <a:spcPct val="200000"/>
              </a:lnSpc>
            </a:pPr>
            <a:r>
              <a:rPr lang="zh-CN" altLang="en-US" sz="1400" kern="100" dirty="0">
                <a:solidFill>
                  <a:srgbClr val="FF5E00"/>
                </a:solidFill>
                <a:latin typeface="宋体" panose="02010600030101010101" pitchFamily="2" charset="-122"/>
                <a:ea typeface="宋体" panose="02010600030101010101" pitchFamily="2" charset="-122"/>
              </a:rPr>
              <a:t>都江堰</a:t>
            </a:r>
            <a:endParaRPr lang="en-US" altLang="zh-CN" sz="1400" kern="100" dirty="0">
              <a:solidFill>
                <a:srgbClr val="FF5E00"/>
              </a:solidFill>
              <a:latin typeface="宋体" panose="02010600030101010101" pitchFamily="2" charset="-122"/>
              <a:ea typeface="宋体" panose="02010600030101010101" pitchFamily="2" charset="-122"/>
            </a:endParaRPr>
          </a:p>
          <a:p>
            <a:r>
              <a:rPr lang="zh-CN" altLang="en-US" sz="1400" kern="100" dirty="0">
                <a:solidFill>
                  <a:schemeClr val="bg2">
                    <a:lumMod val="10000"/>
                  </a:schemeClr>
                </a:solidFill>
                <a:latin typeface="宋体" panose="02010600030101010101" pitchFamily="2" charset="-122"/>
                <a:ea typeface="宋体" panose="02010600030101010101" pitchFamily="2" charset="-122"/>
              </a:rPr>
              <a:t>都江堰位于成都平原以西都江堰市西郊岷江中游，是至今年代最久，唯一留存，以无坝引水为特征的宏大水利工程。该工程包括鱼嘴，飞沙堰和宝瓶口三个部分，它们相互作用，互为依存，科学地解决了江水的自动分流，终年灌溉着周边平原。</a:t>
            </a:r>
            <a:endParaRPr lang="en-US" altLang="zh-CN" sz="1400" kern="100" dirty="0">
              <a:solidFill>
                <a:schemeClr val="bg2">
                  <a:lumMod val="10000"/>
                </a:schemeClr>
              </a:solidFill>
              <a:latin typeface="宋体" panose="02010600030101010101" pitchFamily="2" charset="-122"/>
              <a:ea typeface="宋体" panose="02010600030101010101" pitchFamily="2" charset="-122"/>
            </a:endParaRPr>
          </a:p>
          <a:p>
            <a:r>
              <a:rPr lang="zh-CN" altLang="en-US" sz="1400" b="1" kern="100" dirty="0">
                <a:solidFill>
                  <a:schemeClr val="bg2">
                    <a:lumMod val="10000"/>
                  </a:schemeClr>
                </a:solidFill>
                <a:latin typeface="宋体" panose="02010600030101010101" pitchFamily="2" charset="-122"/>
                <a:ea typeface="宋体" panose="02010600030101010101" pitchFamily="2" charset="-122"/>
              </a:rPr>
              <a:t>从成都北站坐动车前往约</a:t>
            </a:r>
            <a:r>
              <a:rPr lang="en-US" altLang="zh-CN" sz="1400" b="1" kern="100" dirty="0">
                <a:solidFill>
                  <a:schemeClr val="bg2">
                    <a:lumMod val="10000"/>
                  </a:schemeClr>
                </a:solidFill>
                <a:latin typeface="宋体" panose="02010600030101010101" pitchFamily="2" charset="-122"/>
                <a:ea typeface="宋体" panose="02010600030101010101" pitchFamily="2" charset="-122"/>
              </a:rPr>
              <a:t>40</a:t>
            </a:r>
            <a:r>
              <a:rPr lang="zh-CN" altLang="en-US" sz="1400" b="1" kern="100" dirty="0">
                <a:solidFill>
                  <a:schemeClr val="bg2">
                    <a:lumMod val="10000"/>
                  </a:schemeClr>
                </a:solidFill>
                <a:latin typeface="宋体" panose="02010600030101010101" pitchFamily="2" charset="-122"/>
                <a:ea typeface="宋体" panose="02010600030101010101" pitchFamily="2" charset="-122"/>
              </a:rPr>
              <a:t>分钟即可到达。</a:t>
            </a:r>
            <a:endParaRPr lang="en-US" altLang="zh-CN" kern="100" dirty="0">
              <a:solidFill>
                <a:srgbClr val="4D4D4D"/>
              </a:solidFill>
              <a:latin typeface="宋体" panose="02010600030101010101" pitchFamily="2" charset="-122"/>
              <a:ea typeface="宋体" panose="02010600030101010101" pitchFamily="2" charset="-122"/>
            </a:endParaRPr>
          </a:p>
        </p:txBody>
      </p:sp>
      <p:pic>
        <p:nvPicPr>
          <p:cNvPr id="26" name="图片 25">
            <a:extLst>
              <a:ext uri="{FF2B5EF4-FFF2-40B4-BE49-F238E27FC236}">
                <a16:creationId xmlns:a16="http://schemas.microsoft.com/office/drawing/2014/main" id="{8C9823F9-663C-492E-90E8-3972D5846511}"/>
              </a:ext>
            </a:extLst>
          </p:cNvPr>
          <p:cNvPicPr>
            <a:picLocks noChangeAspect="1"/>
          </p:cNvPicPr>
          <p:nvPr/>
        </p:nvPicPr>
        <p:blipFill>
          <a:blip r:embed="rId2"/>
          <a:stretch>
            <a:fillRect/>
          </a:stretch>
        </p:blipFill>
        <p:spPr>
          <a:xfrm>
            <a:off x="6460605" y="3899454"/>
            <a:ext cx="97544" cy="109738"/>
          </a:xfrm>
          <a:prstGeom prst="rect">
            <a:avLst/>
          </a:prstGeom>
        </p:spPr>
      </p:pic>
      <p:pic>
        <p:nvPicPr>
          <p:cNvPr id="10" name="图片 9">
            <a:extLst>
              <a:ext uri="{FF2B5EF4-FFF2-40B4-BE49-F238E27FC236}">
                <a16:creationId xmlns:a16="http://schemas.microsoft.com/office/drawing/2014/main" id="{107EBBF9-EC81-4020-98A2-92523DC2F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00" y="1091689"/>
            <a:ext cx="4055719" cy="2627649"/>
          </a:xfrm>
          <a:prstGeom prst="rect">
            <a:avLst/>
          </a:prstGeom>
        </p:spPr>
      </p:pic>
      <p:pic>
        <p:nvPicPr>
          <p:cNvPr id="28" name="图片 27">
            <a:extLst>
              <a:ext uri="{FF2B5EF4-FFF2-40B4-BE49-F238E27FC236}">
                <a16:creationId xmlns:a16="http://schemas.microsoft.com/office/drawing/2014/main" id="{685B24E1-B60F-46D1-98B7-F765047D9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042" y="1104006"/>
            <a:ext cx="4055719" cy="2627649"/>
          </a:xfrm>
          <a:prstGeom prst="rect">
            <a:avLst/>
          </a:prstGeom>
        </p:spPr>
      </p:pic>
      <p:pic>
        <p:nvPicPr>
          <p:cNvPr id="6" name="图片 5">
            <a:extLst>
              <a:ext uri="{FF2B5EF4-FFF2-40B4-BE49-F238E27FC236}">
                <a16:creationId xmlns:a16="http://schemas.microsoft.com/office/drawing/2014/main" id="{81B4D8EA-59FE-4FCF-BC21-BE253FF57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18675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56946" y="268255"/>
            <a:ext cx="2350323" cy="1015663"/>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成都及周边景点</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Tourist locations</a:t>
            </a:r>
          </a:p>
          <a:p>
            <a:endParaRPr lang="zh-CN" altLang="en-US" sz="2400" b="1" dirty="0">
              <a:solidFill>
                <a:schemeClr val="bg1"/>
              </a:solidFill>
              <a:latin typeface="宋体" panose="02010600030101010101" pitchFamily="2" charset="-122"/>
              <a:ea typeface="宋体" panose="02010600030101010101" pitchFamily="2" charset="-122"/>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1199803" y="3678572"/>
            <a:ext cx="3985052" cy="2381870"/>
          </a:xfrm>
          <a:prstGeom prst="rect">
            <a:avLst/>
          </a:prstGeom>
          <a:noFill/>
        </p:spPr>
        <p:txBody>
          <a:bodyPr wrap="square" rtlCol="0">
            <a:spAutoFit/>
          </a:bodyPr>
          <a:lstStyle/>
          <a:p>
            <a:pPr>
              <a:lnSpc>
                <a:spcPct val="200000"/>
              </a:lnSpc>
            </a:pPr>
            <a:r>
              <a:rPr lang="zh-CN" altLang="en-US" sz="1400" kern="100" dirty="0">
                <a:solidFill>
                  <a:srgbClr val="FF5E00"/>
                </a:solidFill>
                <a:latin typeface="宋体" panose="02010600030101010101" pitchFamily="2" charset="-122"/>
                <a:ea typeface="宋体" panose="02010600030101010101" pitchFamily="2" charset="-122"/>
              </a:rPr>
              <a:t>乐山大佛</a:t>
            </a:r>
            <a:endParaRPr lang="en-US" altLang="zh-CN" sz="1400" kern="100" dirty="0">
              <a:solidFill>
                <a:srgbClr val="FF5E00"/>
              </a:solidFill>
              <a:latin typeface="宋体" panose="02010600030101010101" pitchFamily="2" charset="-122"/>
              <a:ea typeface="宋体" panose="02010600030101010101" pitchFamily="2" charset="-122"/>
            </a:endParaRPr>
          </a:p>
          <a:p>
            <a:r>
              <a:rPr lang="zh-CN" altLang="en-US" sz="1400" kern="100" dirty="0">
                <a:solidFill>
                  <a:schemeClr val="bg2">
                    <a:lumMod val="10000"/>
                  </a:schemeClr>
                </a:solidFill>
                <a:latin typeface="宋体" panose="02010600030101010101" pitchFamily="2" charset="-122"/>
                <a:ea typeface="宋体" panose="02010600030101010101" pitchFamily="2" charset="-122"/>
              </a:rPr>
              <a:t>乐山大佛，又名凌云大佛，位于四川省乐山市南岷江东岸凌云寺侧，濒大渡河、青衣江和岷江三江汇流处。大佛为弥勒佛坐像，通高</a:t>
            </a:r>
            <a:r>
              <a:rPr lang="en-US" altLang="zh-CN" sz="1400" kern="100" dirty="0">
                <a:solidFill>
                  <a:schemeClr val="bg2">
                    <a:lumMod val="10000"/>
                  </a:schemeClr>
                </a:solidFill>
                <a:latin typeface="宋体" panose="02010600030101010101" pitchFamily="2" charset="-122"/>
                <a:ea typeface="宋体" panose="02010600030101010101" pitchFamily="2" charset="-122"/>
              </a:rPr>
              <a:t>71</a:t>
            </a:r>
            <a:r>
              <a:rPr lang="zh-CN" altLang="en-US" sz="1400" kern="100" dirty="0">
                <a:solidFill>
                  <a:schemeClr val="bg2">
                    <a:lumMod val="10000"/>
                  </a:schemeClr>
                </a:solidFill>
                <a:latin typeface="宋体" panose="02010600030101010101" pitchFamily="2" charset="-122"/>
                <a:ea typeface="宋体" panose="02010600030101010101" pitchFamily="2" charset="-122"/>
              </a:rPr>
              <a:t>米，是中国最大的一尊摩崖石刻造像。乐山大佛景区属于国家</a:t>
            </a:r>
            <a:r>
              <a:rPr lang="en-US" altLang="zh-CN" sz="1400" kern="100" dirty="0">
                <a:solidFill>
                  <a:schemeClr val="bg2">
                    <a:lumMod val="10000"/>
                  </a:schemeClr>
                </a:solidFill>
                <a:latin typeface="宋体" panose="02010600030101010101" pitchFamily="2" charset="-122"/>
                <a:ea typeface="宋体" panose="02010600030101010101" pitchFamily="2" charset="-122"/>
              </a:rPr>
              <a:t>5A</a:t>
            </a:r>
            <a:r>
              <a:rPr lang="zh-CN" altLang="en-US" sz="1400" kern="100" dirty="0">
                <a:solidFill>
                  <a:schemeClr val="bg2">
                    <a:lumMod val="10000"/>
                  </a:schemeClr>
                </a:solidFill>
                <a:latin typeface="宋体" panose="02010600030101010101" pitchFamily="2" charset="-122"/>
                <a:ea typeface="宋体" panose="02010600030101010101" pitchFamily="2" charset="-122"/>
              </a:rPr>
              <a:t>级旅游景区</a:t>
            </a:r>
            <a:r>
              <a:rPr lang="en-US" altLang="zh-CN" sz="1400" kern="100" dirty="0">
                <a:solidFill>
                  <a:schemeClr val="bg2">
                    <a:lumMod val="10000"/>
                  </a:schemeClr>
                </a:solidFill>
                <a:latin typeface="宋体" panose="02010600030101010101" pitchFamily="2" charset="-122"/>
                <a:ea typeface="宋体" panose="02010600030101010101" pitchFamily="2" charset="-122"/>
              </a:rPr>
              <a:t>,</a:t>
            </a:r>
            <a:r>
              <a:rPr lang="zh-CN" altLang="en-US" sz="1400" kern="100" dirty="0">
                <a:solidFill>
                  <a:schemeClr val="bg2">
                    <a:lumMod val="10000"/>
                  </a:schemeClr>
                </a:solidFill>
                <a:latin typeface="宋体" panose="02010600030101010101" pitchFamily="2" charset="-122"/>
                <a:ea typeface="宋体" panose="02010600030101010101" pitchFamily="2" charset="-122"/>
              </a:rPr>
              <a:t>是世界文化与自然双重遗产峨眉山</a:t>
            </a:r>
            <a:r>
              <a:rPr lang="en-US" altLang="zh-CN" sz="1400" kern="100" dirty="0">
                <a:solidFill>
                  <a:schemeClr val="bg2">
                    <a:lumMod val="10000"/>
                  </a:schemeClr>
                </a:solidFill>
                <a:latin typeface="宋体" panose="02010600030101010101" pitchFamily="2" charset="-122"/>
                <a:ea typeface="宋体" panose="02010600030101010101" pitchFamily="2" charset="-122"/>
              </a:rPr>
              <a:t>-</a:t>
            </a:r>
            <a:r>
              <a:rPr lang="zh-CN" altLang="en-US" sz="1400" kern="100" dirty="0">
                <a:solidFill>
                  <a:schemeClr val="bg2">
                    <a:lumMod val="10000"/>
                  </a:schemeClr>
                </a:solidFill>
                <a:latin typeface="宋体" panose="02010600030101010101" pitchFamily="2" charset="-122"/>
                <a:ea typeface="宋体" panose="02010600030101010101" pitchFamily="2" charset="-122"/>
              </a:rPr>
              <a:t>乐山大佛的组成部分。</a:t>
            </a:r>
            <a:endParaRPr lang="en-US" altLang="zh-CN" sz="1400" kern="100" dirty="0">
              <a:solidFill>
                <a:schemeClr val="bg2">
                  <a:lumMod val="10000"/>
                </a:schemeClr>
              </a:solidFill>
              <a:latin typeface="宋体" panose="02010600030101010101" pitchFamily="2" charset="-122"/>
              <a:ea typeface="宋体" panose="02010600030101010101" pitchFamily="2" charset="-122"/>
            </a:endParaRPr>
          </a:p>
          <a:p>
            <a:r>
              <a:rPr lang="zh-CN" altLang="en-US" sz="1400" b="1" kern="100" dirty="0">
                <a:solidFill>
                  <a:schemeClr val="bg2">
                    <a:lumMod val="10000"/>
                  </a:schemeClr>
                </a:solidFill>
                <a:latin typeface="宋体" panose="02010600030101010101" pitchFamily="2" charset="-122"/>
                <a:ea typeface="宋体" panose="02010600030101010101" pitchFamily="2" charset="-122"/>
              </a:rPr>
              <a:t>从成都东站坐动车前往约</a:t>
            </a:r>
            <a:r>
              <a:rPr lang="en-US" altLang="zh-CN" sz="1400" b="1" kern="100" dirty="0">
                <a:solidFill>
                  <a:schemeClr val="bg2">
                    <a:lumMod val="10000"/>
                  </a:schemeClr>
                </a:solidFill>
                <a:latin typeface="宋体" panose="02010600030101010101" pitchFamily="2" charset="-122"/>
                <a:ea typeface="宋体" panose="02010600030101010101" pitchFamily="2" charset="-122"/>
              </a:rPr>
              <a:t>50</a:t>
            </a:r>
            <a:r>
              <a:rPr lang="zh-CN" altLang="en-US" sz="1400" b="1" kern="100" dirty="0">
                <a:solidFill>
                  <a:schemeClr val="bg2">
                    <a:lumMod val="10000"/>
                  </a:schemeClr>
                </a:solidFill>
                <a:latin typeface="宋体" panose="02010600030101010101" pitchFamily="2" charset="-122"/>
                <a:ea typeface="宋体" panose="02010600030101010101" pitchFamily="2" charset="-122"/>
              </a:rPr>
              <a:t>分钟即可到达。</a:t>
            </a:r>
            <a:endParaRPr lang="en-US" altLang="zh-CN" sz="1400" kern="100" dirty="0">
              <a:solidFill>
                <a:srgbClr val="4D4D4D"/>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en-US" altLang="zh-CN" kern="100" dirty="0">
              <a:solidFill>
                <a:srgbClr val="4D4D4D"/>
              </a:solidFill>
              <a:latin typeface="宋体" panose="02010600030101010101" pitchFamily="2" charset="-122"/>
              <a:ea typeface="宋体" panose="02010600030101010101" pitchFamily="2" charset="-122"/>
            </a:endParaRP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1144662" y="3906513"/>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100CDC4-8D61-42BB-A6CF-E8A049E9B919}"/>
              </a:ext>
            </a:extLst>
          </p:cNvPr>
          <p:cNvSpPr txBox="1"/>
          <p:nvPr/>
        </p:nvSpPr>
        <p:spPr>
          <a:xfrm>
            <a:off x="6509376" y="3635543"/>
            <a:ext cx="3985052" cy="2246769"/>
          </a:xfrm>
          <a:prstGeom prst="rect">
            <a:avLst/>
          </a:prstGeom>
          <a:noFill/>
        </p:spPr>
        <p:txBody>
          <a:bodyPr wrap="square" rtlCol="0">
            <a:spAutoFit/>
          </a:bodyPr>
          <a:lstStyle/>
          <a:p>
            <a:pPr>
              <a:lnSpc>
                <a:spcPct val="200000"/>
              </a:lnSpc>
            </a:pPr>
            <a:r>
              <a:rPr lang="zh-CN" altLang="en-US" sz="1400" kern="100" dirty="0">
                <a:solidFill>
                  <a:srgbClr val="FF5E00"/>
                </a:solidFill>
                <a:latin typeface="宋体" panose="02010600030101010101" pitchFamily="2" charset="-122"/>
                <a:ea typeface="宋体" panose="02010600030101010101" pitchFamily="2" charset="-122"/>
              </a:rPr>
              <a:t>黄龙溪古镇</a:t>
            </a:r>
            <a:endParaRPr lang="en-US" altLang="zh-CN" sz="1400" kern="100" dirty="0">
              <a:solidFill>
                <a:srgbClr val="FF5E00"/>
              </a:solidFill>
              <a:latin typeface="宋体" panose="02010600030101010101" pitchFamily="2" charset="-122"/>
              <a:ea typeface="宋体" panose="02010600030101010101" pitchFamily="2" charset="-122"/>
            </a:endParaRPr>
          </a:p>
          <a:p>
            <a:r>
              <a:rPr lang="zh-CN" altLang="en-US" sz="1400" kern="100" dirty="0">
                <a:solidFill>
                  <a:schemeClr val="bg2">
                    <a:lumMod val="10000"/>
                  </a:schemeClr>
                </a:solidFill>
                <a:latin typeface="宋体" panose="02010600030101010101" pitchFamily="2" charset="-122"/>
                <a:ea typeface="宋体" panose="02010600030101010101" pitchFamily="2" charset="-122"/>
              </a:rPr>
              <a:t>该镇属四川省历史文化古镇及省级旅游风景区。古镇不仅风光秀丽、环境优美，还是驰名中外的天然影视基地。古镇主要特色是：古街、古树、古庙、古水陆码头、古建筑和古朴的民风民俗。是国家文化部命名的中国民间艺术（火龙）之乡、国家级环境优美小镇。素有“影视城”、“中国好莱坞”之称。</a:t>
            </a:r>
            <a:endParaRPr lang="en-US" altLang="zh-CN" sz="1400" kern="100" dirty="0">
              <a:solidFill>
                <a:schemeClr val="bg2">
                  <a:lumMod val="10000"/>
                </a:schemeClr>
              </a:solidFill>
              <a:latin typeface="宋体" panose="02010600030101010101" pitchFamily="2" charset="-122"/>
              <a:ea typeface="宋体" panose="02010600030101010101" pitchFamily="2" charset="-122"/>
            </a:endParaRPr>
          </a:p>
          <a:p>
            <a:r>
              <a:rPr lang="zh-CN" altLang="en-US" sz="1400" b="1" kern="100" dirty="0">
                <a:solidFill>
                  <a:schemeClr val="bg2">
                    <a:lumMod val="10000"/>
                  </a:schemeClr>
                </a:solidFill>
                <a:latin typeface="宋体" panose="02010600030101010101" pitchFamily="2" charset="-122"/>
                <a:ea typeface="宋体" panose="02010600030101010101" pitchFamily="2" charset="-122"/>
              </a:rPr>
              <a:t>车程：</a:t>
            </a:r>
            <a:r>
              <a:rPr lang="en-US" altLang="zh-CN" sz="1400" b="1" kern="100" dirty="0">
                <a:solidFill>
                  <a:schemeClr val="bg2">
                    <a:lumMod val="10000"/>
                  </a:schemeClr>
                </a:solidFill>
                <a:latin typeface="宋体" panose="02010600030101010101" pitchFamily="2" charset="-122"/>
                <a:ea typeface="宋体" panose="02010600030101010101" pitchFamily="2" charset="-122"/>
              </a:rPr>
              <a:t>20</a:t>
            </a:r>
            <a:r>
              <a:rPr lang="zh-CN" altLang="en-US" sz="1400" b="1" kern="100" dirty="0">
                <a:solidFill>
                  <a:schemeClr val="bg2">
                    <a:lumMod val="10000"/>
                  </a:schemeClr>
                </a:solidFill>
                <a:latin typeface="宋体" panose="02010600030101010101" pitchFamily="2" charset="-122"/>
                <a:ea typeface="宋体" panose="02010600030101010101" pitchFamily="2" charset="-122"/>
              </a:rPr>
              <a:t>分钟</a:t>
            </a:r>
            <a:endParaRPr lang="en-US" altLang="zh-CN" kern="100" dirty="0">
              <a:solidFill>
                <a:srgbClr val="4D4D4D"/>
              </a:solidFill>
              <a:latin typeface="宋体" panose="02010600030101010101" pitchFamily="2" charset="-122"/>
              <a:ea typeface="宋体" panose="02010600030101010101" pitchFamily="2" charset="-122"/>
            </a:endParaRPr>
          </a:p>
        </p:txBody>
      </p:sp>
      <p:pic>
        <p:nvPicPr>
          <p:cNvPr id="26" name="图片 25">
            <a:extLst>
              <a:ext uri="{FF2B5EF4-FFF2-40B4-BE49-F238E27FC236}">
                <a16:creationId xmlns:a16="http://schemas.microsoft.com/office/drawing/2014/main" id="{8C9823F9-663C-492E-90E8-3972D5846511}"/>
              </a:ext>
            </a:extLst>
          </p:cNvPr>
          <p:cNvPicPr>
            <a:picLocks noChangeAspect="1"/>
          </p:cNvPicPr>
          <p:nvPr/>
        </p:nvPicPr>
        <p:blipFill>
          <a:blip r:embed="rId2"/>
          <a:stretch>
            <a:fillRect/>
          </a:stretch>
        </p:blipFill>
        <p:spPr>
          <a:xfrm>
            <a:off x="6460605" y="3899454"/>
            <a:ext cx="97544" cy="109738"/>
          </a:xfrm>
          <a:prstGeom prst="rect">
            <a:avLst/>
          </a:prstGeom>
        </p:spPr>
      </p:pic>
      <p:pic>
        <p:nvPicPr>
          <p:cNvPr id="6" name="图片 5">
            <a:extLst>
              <a:ext uri="{FF2B5EF4-FFF2-40B4-BE49-F238E27FC236}">
                <a16:creationId xmlns:a16="http://schemas.microsoft.com/office/drawing/2014/main" id="{7294C179-CB69-4AAC-B141-ACAE1BD1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650" y="1088648"/>
            <a:ext cx="4052708" cy="2625698"/>
          </a:xfrm>
          <a:prstGeom prst="rect">
            <a:avLst/>
          </a:prstGeom>
        </p:spPr>
      </p:pic>
      <p:pic>
        <p:nvPicPr>
          <p:cNvPr id="9" name="图片 8">
            <a:extLst>
              <a:ext uri="{FF2B5EF4-FFF2-40B4-BE49-F238E27FC236}">
                <a16:creationId xmlns:a16="http://schemas.microsoft.com/office/drawing/2014/main" id="{4087EEBF-5183-416C-9ACF-DF452859E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042" y="1104006"/>
            <a:ext cx="4064386" cy="2633264"/>
          </a:xfrm>
          <a:prstGeom prst="rect">
            <a:avLst/>
          </a:prstGeom>
        </p:spPr>
      </p:pic>
      <p:pic>
        <p:nvPicPr>
          <p:cNvPr id="8" name="图片 7">
            <a:extLst>
              <a:ext uri="{FF2B5EF4-FFF2-40B4-BE49-F238E27FC236}">
                <a16:creationId xmlns:a16="http://schemas.microsoft.com/office/drawing/2014/main" id="{B9DE5883-902E-4F58-B787-4C66EBC6C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7868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339949"/>
            <a:ext cx="3012403" cy="6178103"/>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661F66A3-CD77-475A-A308-975C7DBF1348}"/>
              </a:ext>
            </a:extLst>
          </p:cNvPr>
          <p:cNvSpPr txBox="1"/>
          <p:nvPr/>
        </p:nvSpPr>
        <p:spPr>
          <a:xfrm>
            <a:off x="3750356" y="1739627"/>
            <a:ext cx="7878422" cy="1689373"/>
          </a:xfrm>
          <a:prstGeom prst="rect">
            <a:avLst/>
          </a:prstGeom>
          <a:noFill/>
        </p:spPr>
        <p:txBody>
          <a:bodyPr wrap="square" rtlCol="0">
            <a:spAutoFit/>
          </a:bodyPr>
          <a:lstStyle/>
          <a:p>
            <a:pPr>
              <a:lnSpc>
                <a:spcPct val="150000"/>
              </a:lnSpc>
            </a:pPr>
            <a:r>
              <a:rPr lang="zh-CN" altLang="en-US" b="1" kern="100" dirty="0">
                <a:solidFill>
                  <a:srgbClr val="4D4D4D"/>
                </a:solidFill>
                <a:latin typeface="宋体" panose="02010600030101010101" pitchFamily="2" charset="-122"/>
                <a:ea typeface="宋体" panose="02010600030101010101" pitchFamily="2" charset="-122"/>
              </a:rPr>
              <a:t>地址：</a:t>
            </a:r>
            <a:r>
              <a:rPr lang="zh-CN" altLang="en-US" kern="100" dirty="0">
                <a:solidFill>
                  <a:srgbClr val="4D4D4D"/>
                </a:solidFill>
                <a:latin typeface="宋体" panose="02010600030101010101" pitchFamily="2" charset="-122"/>
                <a:ea typeface="宋体" panose="02010600030101010101" pitchFamily="2" charset="-122"/>
              </a:rPr>
              <a:t>中国</a:t>
            </a:r>
            <a:r>
              <a:rPr lang="en-US" altLang="zh-CN" kern="100" dirty="0">
                <a:solidFill>
                  <a:srgbClr val="4D4D4D"/>
                </a:solidFill>
                <a:latin typeface="宋体" panose="02010600030101010101" pitchFamily="2" charset="-122"/>
                <a:ea typeface="宋体" panose="02010600030101010101" pitchFamily="2" charset="-122"/>
              </a:rPr>
              <a:t>·</a:t>
            </a:r>
            <a:r>
              <a:rPr lang="zh-CN" altLang="en-US" kern="100" dirty="0">
                <a:solidFill>
                  <a:srgbClr val="4D4D4D"/>
                </a:solidFill>
                <a:latin typeface="宋体" panose="02010600030101010101" pitchFamily="2" charset="-122"/>
                <a:ea typeface="宋体" panose="02010600030101010101" pitchFamily="2" charset="-122"/>
              </a:rPr>
              <a:t>成都 天府新区正兴街道汉州路</a:t>
            </a:r>
            <a:r>
              <a:rPr lang="en-US" altLang="zh-CN" kern="100" dirty="0">
                <a:solidFill>
                  <a:srgbClr val="4D4D4D"/>
                </a:solidFill>
                <a:latin typeface="宋体" panose="02010600030101010101" pitchFamily="2" charset="-122"/>
                <a:ea typeface="宋体" panose="02010600030101010101" pitchFamily="2" charset="-122"/>
              </a:rPr>
              <a:t>1039</a:t>
            </a:r>
            <a:r>
              <a:rPr lang="zh-CN" altLang="en-US" kern="100" dirty="0">
                <a:solidFill>
                  <a:srgbClr val="4D4D4D"/>
                </a:solidFill>
                <a:latin typeface="宋体" panose="02010600030101010101" pitchFamily="2" charset="-122"/>
                <a:ea typeface="宋体" panose="02010600030101010101" pitchFamily="2" charset="-122"/>
              </a:rPr>
              <a:t>号（中国西部国际博览城旁） </a:t>
            </a:r>
          </a:p>
          <a:p>
            <a:pPr>
              <a:lnSpc>
                <a:spcPct val="150000"/>
              </a:lnSpc>
            </a:pPr>
            <a:r>
              <a:rPr lang="zh-CN" altLang="en-US" b="1" kern="100" dirty="0">
                <a:solidFill>
                  <a:srgbClr val="4D4D4D"/>
                </a:solidFill>
                <a:latin typeface="宋体" panose="02010600030101010101" pitchFamily="2" charset="-122"/>
                <a:ea typeface="宋体" panose="02010600030101010101" pitchFamily="2" charset="-122"/>
              </a:rPr>
              <a:t>邮编：</a:t>
            </a:r>
            <a:r>
              <a:rPr lang="en-US" altLang="zh-CN" kern="100" dirty="0">
                <a:solidFill>
                  <a:srgbClr val="4D4D4D"/>
                </a:solidFill>
                <a:latin typeface="宋体" panose="02010600030101010101" pitchFamily="2" charset="-122"/>
                <a:ea typeface="宋体" panose="02010600030101010101" pitchFamily="2" charset="-122"/>
              </a:rPr>
              <a:t>610200</a:t>
            </a:r>
          </a:p>
          <a:p>
            <a:pPr>
              <a:lnSpc>
                <a:spcPct val="150000"/>
              </a:lnSpc>
            </a:pPr>
            <a:r>
              <a:rPr lang="zh-CN" altLang="en-US" b="1" kern="100" dirty="0">
                <a:solidFill>
                  <a:srgbClr val="4D4D4D"/>
                </a:solidFill>
                <a:latin typeface="宋体" panose="02010600030101010101" pitchFamily="2" charset="-122"/>
                <a:ea typeface="宋体" panose="02010600030101010101" pitchFamily="2" charset="-122"/>
              </a:rPr>
              <a:t>电话：</a:t>
            </a:r>
            <a:r>
              <a:rPr lang="en-US" altLang="zh-CN" kern="100" dirty="0">
                <a:solidFill>
                  <a:srgbClr val="4D4D4D"/>
                </a:solidFill>
                <a:latin typeface="宋体" panose="02010600030101010101" pitchFamily="2" charset="-122"/>
                <a:ea typeface="宋体" panose="02010600030101010101" pitchFamily="2" charset="-122"/>
              </a:rPr>
              <a:t>(028)  60616666</a:t>
            </a:r>
          </a:p>
          <a:p>
            <a:pPr>
              <a:lnSpc>
                <a:spcPct val="150000"/>
              </a:lnSpc>
            </a:pPr>
            <a:r>
              <a:rPr lang="zh-CN" altLang="en-US" b="1" kern="100" dirty="0">
                <a:solidFill>
                  <a:srgbClr val="4D4D4D"/>
                </a:solidFill>
                <a:latin typeface="宋体" panose="02010600030101010101" pitchFamily="2" charset="-122"/>
                <a:ea typeface="宋体" panose="02010600030101010101" pitchFamily="2" charset="-122"/>
              </a:rPr>
              <a:t>传真：</a:t>
            </a:r>
            <a:r>
              <a:rPr lang="en-US" altLang="zh-CN" kern="100" dirty="0">
                <a:solidFill>
                  <a:srgbClr val="4D4D4D"/>
                </a:solidFill>
                <a:latin typeface="宋体" panose="02010600030101010101" pitchFamily="2" charset="-122"/>
                <a:ea typeface="宋体" panose="02010600030101010101" pitchFamily="2" charset="-122"/>
              </a:rPr>
              <a:t>(028)  82119999</a:t>
            </a:r>
          </a:p>
        </p:txBody>
      </p:sp>
      <p:sp>
        <p:nvSpPr>
          <p:cNvPr id="29" name="文本框 28">
            <a:extLst>
              <a:ext uri="{FF2B5EF4-FFF2-40B4-BE49-F238E27FC236}">
                <a16:creationId xmlns:a16="http://schemas.microsoft.com/office/drawing/2014/main" id="{AC397AF0-138B-4EFB-B3F4-0A01362345D0}"/>
              </a:ext>
            </a:extLst>
          </p:cNvPr>
          <p:cNvSpPr txBox="1"/>
          <p:nvPr/>
        </p:nvSpPr>
        <p:spPr>
          <a:xfrm>
            <a:off x="6891124" y="5674139"/>
            <a:ext cx="1596887" cy="442878"/>
          </a:xfrm>
          <a:prstGeom prst="rect">
            <a:avLst/>
          </a:prstGeom>
          <a:noFill/>
        </p:spPr>
        <p:txBody>
          <a:bodyPr wrap="square" rtlCol="0">
            <a:spAutoFit/>
          </a:bodyPr>
          <a:lstStyle/>
          <a:p>
            <a:pPr algn="ctr">
              <a:lnSpc>
                <a:spcPct val="150000"/>
              </a:lnSpc>
            </a:pPr>
            <a:r>
              <a:rPr lang="zh-CN" altLang="en-US" b="1" kern="100" dirty="0">
                <a:solidFill>
                  <a:srgbClr val="4D4D4D"/>
                </a:solidFill>
                <a:latin typeface="宋体" panose="02010600030101010101" pitchFamily="2" charset="-122"/>
                <a:ea typeface="宋体" panose="02010600030101010101" pitchFamily="2" charset="-122"/>
              </a:rPr>
              <a:t>微信公众号</a:t>
            </a:r>
            <a:endParaRPr lang="en-US" altLang="zh-CN" b="1" kern="100" dirty="0">
              <a:solidFill>
                <a:srgbClr val="4D4D4D"/>
              </a:solidFill>
              <a:latin typeface="宋体" panose="02010600030101010101" pitchFamily="2" charset="-122"/>
              <a:ea typeface="宋体" panose="02010600030101010101" pitchFamily="2" charset="-122"/>
            </a:endParaRPr>
          </a:p>
        </p:txBody>
      </p:sp>
      <p:sp>
        <p:nvSpPr>
          <p:cNvPr id="31" name="文本框 30">
            <a:extLst>
              <a:ext uri="{FF2B5EF4-FFF2-40B4-BE49-F238E27FC236}">
                <a16:creationId xmlns:a16="http://schemas.microsoft.com/office/drawing/2014/main" id="{D9D26111-D7AF-48A8-82D9-9604FF75F3FE}"/>
              </a:ext>
            </a:extLst>
          </p:cNvPr>
          <p:cNvSpPr txBox="1"/>
          <p:nvPr/>
        </p:nvSpPr>
        <p:spPr>
          <a:xfrm>
            <a:off x="3796743" y="859134"/>
            <a:ext cx="7832035" cy="735586"/>
          </a:xfrm>
          <a:prstGeom prst="rect">
            <a:avLst/>
          </a:prstGeom>
          <a:noFill/>
        </p:spPr>
        <p:txBody>
          <a:bodyPr wrap="square" rtlCol="0">
            <a:spAutoFit/>
          </a:bodyPr>
          <a:lstStyle/>
          <a:p>
            <a:pPr>
              <a:lnSpc>
                <a:spcPct val="95000"/>
              </a:lnSpc>
            </a:pPr>
            <a:r>
              <a:rPr lang="zh-CN" altLang="en-US" sz="2400" b="1" dirty="0">
                <a:solidFill>
                  <a:srgbClr val="4D4D4D"/>
                </a:solidFill>
                <a:latin typeface="宋体" panose="02010600030101010101" pitchFamily="2" charset="-122"/>
                <a:ea typeface="宋体" panose="02010600030101010101" pitchFamily="2" charset="-122"/>
              </a:rPr>
              <a:t>欢迎致电</a:t>
            </a:r>
            <a:endParaRPr lang="en-US" altLang="zh-CN" sz="2400" b="1" dirty="0">
              <a:solidFill>
                <a:srgbClr val="4D4D4D"/>
              </a:solidFill>
              <a:latin typeface="宋体" panose="02010600030101010101" pitchFamily="2" charset="-122"/>
              <a:ea typeface="宋体" panose="02010600030101010101" pitchFamily="2" charset="-122"/>
            </a:endParaRPr>
          </a:p>
          <a:p>
            <a:pPr>
              <a:lnSpc>
                <a:spcPct val="95000"/>
              </a:lnSpc>
            </a:pPr>
            <a:r>
              <a:rPr lang="en-US" altLang="zh-CN" sz="2000" b="1" dirty="0">
                <a:solidFill>
                  <a:srgbClr val="4D4D4D"/>
                </a:solidFill>
                <a:latin typeface="宋体" panose="02010600030101010101" pitchFamily="2" charset="-122"/>
                <a:ea typeface="宋体" panose="02010600030101010101" pitchFamily="2" charset="-122"/>
              </a:rPr>
              <a:t>Please call contact us </a:t>
            </a:r>
            <a:endParaRPr lang="zh-CN" altLang="en-US" sz="2000" b="1" dirty="0">
              <a:solidFill>
                <a:srgbClr val="4D4D4D"/>
              </a:solidFill>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C678A980-1159-499F-B520-5C857E830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88" y="703693"/>
            <a:ext cx="715617" cy="5450614"/>
          </a:xfrm>
          <a:prstGeom prst="rect">
            <a:avLst/>
          </a:prstGeom>
        </p:spPr>
      </p:pic>
      <p:pic>
        <p:nvPicPr>
          <p:cNvPr id="6" name="图片 5">
            <a:extLst>
              <a:ext uri="{FF2B5EF4-FFF2-40B4-BE49-F238E27FC236}">
                <a16:creationId xmlns:a16="http://schemas.microsoft.com/office/drawing/2014/main" id="{85E60430-B3E4-46C2-9BCE-01998D2C2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633" y="4145220"/>
            <a:ext cx="1409868" cy="1409868"/>
          </a:xfrm>
          <a:prstGeom prst="rect">
            <a:avLst/>
          </a:prstGeom>
        </p:spPr>
      </p:pic>
    </p:spTree>
    <p:extLst>
      <p:ext uri="{BB962C8B-B14F-4D97-AF65-F5344CB8AC3E}">
        <p14:creationId xmlns:p14="http://schemas.microsoft.com/office/powerpoint/2010/main" val="25166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56946" y="266355"/>
            <a:ext cx="1492716"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基本信息</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Basic Information</a:t>
            </a:r>
            <a:endPar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6535655" y="2178721"/>
            <a:ext cx="4760697" cy="3351367"/>
          </a:xfrm>
          <a:prstGeom prst="rect">
            <a:avLst/>
          </a:prstGeom>
          <a:noFill/>
        </p:spPr>
        <p:txBody>
          <a:bodyPr wrap="square" rtlCol="0">
            <a:spAutoFit/>
          </a:bodyPr>
          <a:lstStyle/>
          <a:p>
            <a:pPr>
              <a:lnSpc>
                <a:spcPct val="150000"/>
              </a:lnSpc>
            </a:pPr>
            <a:r>
              <a:rPr lang="zh-CN" altLang="en-US" kern="100" dirty="0">
                <a:solidFill>
                  <a:srgbClr val="4D4D4D"/>
                </a:solidFill>
                <a:latin typeface="宋体" panose="02010600030101010101" pitchFamily="2" charset="-122"/>
                <a:ea typeface="宋体" panose="02010600030101010101" pitchFamily="2" charset="-122"/>
              </a:rPr>
              <a:t>成都秦皇永安精品酒店是成都永安建设集团投资兴建的精品商务酒店，酒店坐落于天府新区中国西部博览城秦皇寺商务圈。酒店紧邻鹿溪河生态公园、天府公园、兴隆湖湿地公园，万亩公园环抱，享有绿色宁静的自然环境，为您打造一个呼吸畅快的自由空间。</a:t>
            </a:r>
          </a:p>
          <a:p>
            <a:pPr>
              <a:lnSpc>
                <a:spcPct val="150000"/>
              </a:lnSpc>
            </a:pPr>
            <a:r>
              <a:rPr lang="zh-CN" altLang="en-US" kern="100" dirty="0">
                <a:solidFill>
                  <a:srgbClr val="4D4D4D"/>
                </a:solidFill>
                <a:latin typeface="宋体" panose="02010600030101010101" pitchFamily="2" charset="-122"/>
                <a:ea typeface="宋体" panose="02010600030101010101" pitchFamily="2" charset="-122"/>
              </a:rPr>
              <a:t>酒店按照国家四星级标准建设，拥有各型房间共</a:t>
            </a:r>
            <a:r>
              <a:rPr lang="en-US" altLang="zh-CN" kern="100" dirty="0">
                <a:solidFill>
                  <a:srgbClr val="4D4D4D"/>
                </a:solidFill>
                <a:latin typeface="宋体" panose="02010600030101010101" pitchFamily="2" charset="-122"/>
                <a:ea typeface="宋体" panose="02010600030101010101" pitchFamily="2" charset="-122"/>
              </a:rPr>
              <a:t>177</a:t>
            </a:r>
            <a:r>
              <a:rPr lang="zh-CN" altLang="en-US" kern="100" dirty="0">
                <a:solidFill>
                  <a:srgbClr val="4D4D4D"/>
                </a:solidFill>
                <a:latin typeface="宋体" panose="02010600030101010101" pitchFamily="2" charset="-122"/>
                <a:ea typeface="宋体" panose="02010600030101010101" pitchFamily="2" charset="-122"/>
              </a:rPr>
              <a:t>间。</a:t>
            </a: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6432976" y="2361818"/>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7D3E4E19-B16D-4101-ABF8-19240CD6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pic>
        <p:nvPicPr>
          <p:cNvPr id="8" name="图片 7">
            <a:extLst>
              <a:ext uri="{FF2B5EF4-FFF2-40B4-BE49-F238E27FC236}">
                <a16:creationId xmlns:a16="http://schemas.microsoft.com/office/drawing/2014/main" id="{4BF46FB3-EDC5-4848-8126-E6D77D0D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44" y="1363880"/>
            <a:ext cx="5453207" cy="4260009"/>
          </a:xfrm>
          <a:prstGeom prst="rect">
            <a:avLst/>
          </a:prstGeom>
        </p:spPr>
      </p:pic>
    </p:spTree>
    <p:extLst>
      <p:ext uri="{BB962C8B-B14F-4D97-AF65-F5344CB8AC3E}">
        <p14:creationId xmlns:p14="http://schemas.microsoft.com/office/powerpoint/2010/main" val="206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14755" y="236470"/>
            <a:ext cx="1422184"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地理位置</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Location</a:t>
            </a:r>
            <a:endParaRPr lang="zh-CN" altLang="en-US" sz="2400" b="1" dirty="0">
              <a:solidFill>
                <a:schemeClr val="bg1"/>
              </a:solidFill>
              <a:latin typeface="宋体" panose="02010600030101010101" pitchFamily="2" charset="-122"/>
              <a:ea typeface="宋体" panose="02010600030101010101" pitchFamily="2" charset="-122"/>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6430144" y="1262227"/>
            <a:ext cx="4760697" cy="3784947"/>
          </a:xfrm>
          <a:prstGeom prst="rect">
            <a:avLst/>
          </a:prstGeom>
          <a:noFill/>
        </p:spPr>
        <p:txBody>
          <a:bodyPr wrap="square" rtlCol="0">
            <a:spAutoFit/>
          </a:bodyPr>
          <a:lstStyle/>
          <a:p>
            <a:pPr>
              <a:lnSpc>
                <a:spcPct val="150000"/>
              </a:lnSpc>
            </a:pPr>
            <a:r>
              <a:rPr lang="zh-CN" altLang="zh-CN" kern="100" dirty="0">
                <a:solidFill>
                  <a:srgbClr val="4D4D4D"/>
                </a:solidFill>
                <a:latin typeface="宋体" panose="02010600030101010101" pitchFamily="2" charset="-122"/>
                <a:ea typeface="宋体" panose="02010600030101010101" pitchFamily="2" charset="-122"/>
              </a:rPr>
              <a:t>酒店地理位置优越，位于天府新</a:t>
            </a:r>
            <a:r>
              <a:rPr lang="zh-CN" altLang="en-US" kern="100" dirty="0">
                <a:solidFill>
                  <a:srgbClr val="4D4D4D"/>
                </a:solidFill>
                <a:latin typeface="宋体" panose="02010600030101010101" pitchFamily="2" charset="-122"/>
                <a:ea typeface="宋体" panose="02010600030101010101" pitchFamily="2" charset="-122"/>
              </a:rPr>
              <a:t>区秦皇寺</a:t>
            </a:r>
            <a:r>
              <a:rPr lang="zh-CN" altLang="zh-CN" kern="100" dirty="0">
                <a:solidFill>
                  <a:srgbClr val="4D4D4D"/>
                </a:solidFill>
                <a:latin typeface="宋体" panose="02010600030101010101" pitchFamily="2" charset="-122"/>
                <a:ea typeface="宋体" panose="02010600030101010101" pitchFamily="2" charset="-122"/>
              </a:rPr>
              <a:t>中央商务区内，与</a:t>
            </a:r>
            <a:r>
              <a:rPr lang="zh-CN" altLang="en-US" kern="100" dirty="0">
                <a:solidFill>
                  <a:srgbClr val="4D4D4D"/>
                </a:solidFill>
                <a:latin typeface="宋体" panose="02010600030101010101" pitchFamily="2" charset="-122"/>
                <a:ea typeface="宋体" panose="02010600030101010101" pitchFamily="2" charset="-122"/>
              </a:rPr>
              <a:t>中国西部国际博览城（总面积</a:t>
            </a:r>
            <a:r>
              <a:rPr lang="en-US" altLang="zh-CN" kern="100" dirty="0">
                <a:solidFill>
                  <a:srgbClr val="4D4D4D"/>
                </a:solidFill>
                <a:latin typeface="宋体" panose="02010600030101010101" pitchFamily="2" charset="-122"/>
                <a:ea typeface="宋体" panose="02010600030101010101" pitchFamily="2" charset="-122"/>
              </a:rPr>
              <a:t>265</a:t>
            </a:r>
            <a:r>
              <a:rPr lang="zh-CN" altLang="en-US" kern="100" dirty="0">
                <a:solidFill>
                  <a:srgbClr val="4D4D4D"/>
                </a:solidFill>
                <a:latin typeface="宋体" panose="02010600030101010101" pitchFamily="2" charset="-122"/>
                <a:ea typeface="宋体" panose="02010600030101010101" pitchFamily="2" charset="-122"/>
              </a:rPr>
              <a:t>万平米）仅一步之遥且临近</a:t>
            </a:r>
            <a:r>
              <a:rPr lang="zh-CN" altLang="en-US" kern="100" dirty="0">
                <a:latin typeface="宋体" panose="02010600030101010101" pitchFamily="2" charset="-122"/>
                <a:ea typeface="宋体" panose="02010600030101010101" pitchFamily="2" charset="-122"/>
              </a:rPr>
              <a:t>科学城总部基地</a:t>
            </a:r>
            <a:r>
              <a:rPr lang="zh-CN" altLang="en-US" kern="100" dirty="0">
                <a:solidFill>
                  <a:srgbClr val="4D4D4D"/>
                </a:solidFill>
                <a:latin typeface="宋体" panose="02010600030101010101" pitchFamily="2" charset="-122"/>
                <a:ea typeface="宋体" panose="02010600030101010101" pitchFamily="2" charset="-122"/>
              </a:rPr>
              <a:t>。</a:t>
            </a:r>
            <a:r>
              <a:rPr lang="zh-CN" altLang="zh-CN" kern="100" dirty="0">
                <a:solidFill>
                  <a:srgbClr val="4D4D4D"/>
                </a:solidFill>
                <a:latin typeface="宋体" panose="02010600030101010101" pitchFamily="2" charset="-122"/>
                <a:ea typeface="宋体" panose="02010600030101010101" pitchFamily="2" charset="-122"/>
              </a:rPr>
              <a:t>距离成都双流国际机场</a:t>
            </a:r>
            <a:r>
              <a:rPr lang="en-US" altLang="zh-CN" kern="100" dirty="0">
                <a:solidFill>
                  <a:srgbClr val="4D4D4D"/>
                </a:solidFill>
                <a:latin typeface="宋体" panose="02010600030101010101" pitchFamily="2" charset="-122"/>
                <a:ea typeface="宋体" panose="02010600030101010101" pitchFamily="2" charset="-122"/>
              </a:rPr>
              <a:t>35</a:t>
            </a:r>
            <a:r>
              <a:rPr lang="zh-CN" altLang="en-US" kern="100" dirty="0">
                <a:solidFill>
                  <a:srgbClr val="4D4D4D"/>
                </a:solidFill>
                <a:latin typeface="宋体" panose="02010600030101010101" pitchFamily="2" charset="-122"/>
                <a:ea typeface="宋体" panose="02010600030101010101" pitchFamily="2" charset="-122"/>
              </a:rPr>
              <a:t>分钟车程、成都</a:t>
            </a:r>
            <a:r>
              <a:rPr lang="zh-CN" altLang="zh-CN" kern="100" dirty="0">
                <a:solidFill>
                  <a:srgbClr val="4D4D4D"/>
                </a:solidFill>
                <a:latin typeface="宋体" panose="02010600030101010101" pitchFamily="2" charset="-122"/>
                <a:ea typeface="宋体" panose="02010600030101010101" pitchFamily="2" charset="-122"/>
              </a:rPr>
              <a:t>火车南站综合交通枢纽</a:t>
            </a:r>
            <a:r>
              <a:rPr lang="en-US" altLang="zh-CN" kern="100" dirty="0">
                <a:solidFill>
                  <a:srgbClr val="4D4D4D"/>
                </a:solidFill>
                <a:latin typeface="宋体" panose="02010600030101010101" pitchFamily="2" charset="-122"/>
                <a:ea typeface="宋体" panose="02010600030101010101" pitchFamily="2" charset="-122"/>
              </a:rPr>
              <a:t>30</a:t>
            </a:r>
            <a:r>
              <a:rPr lang="zh-CN" altLang="en-US" kern="100" dirty="0">
                <a:solidFill>
                  <a:srgbClr val="4D4D4D"/>
                </a:solidFill>
                <a:latin typeface="宋体" panose="02010600030101010101" pitchFamily="2" charset="-122"/>
                <a:ea typeface="宋体" panose="02010600030101010101" pitchFamily="2" charset="-122"/>
              </a:rPr>
              <a:t>分钟车程以及成都世纪城新会展中心</a:t>
            </a:r>
            <a:r>
              <a:rPr lang="en-US" altLang="zh-CN" kern="100" dirty="0">
                <a:solidFill>
                  <a:srgbClr val="4D4D4D"/>
                </a:solidFill>
                <a:latin typeface="宋体" panose="02010600030101010101" pitchFamily="2" charset="-122"/>
                <a:ea typeface="宋体" panose="02010600030101010101" pitchFamily="2" charset="-122"/>
              </a:rPr>
              <a:t>20</a:t>
            </a:r>
            <a:r>
              <a:rPr lang="zh-CN" altLang="en-US" kern="100" dirty="0">
                <a:solidFill>
                  <a:srgbClr val="4D4D4D"/>
                </a:solidFill>
                <a:latin typeface="宋体" panose="02010600030101010101" pitchFamily="2" charset="-122"/>
                <a:ea typeface="宋体" panose="02010600030101010101" pitchFamily="2" charset="-122"/>
              </a:rPr>
              <a:t>分钟车程</a:t>
            </a:r>
            <a:r>
              <a:rPr lang="zh-CN" altLang="zh-CN" kern="100" dirty="0">
                <a:solidFill>
                  <a:srgbClr val="4D4D4D"/>
                </a:solidFill>
                <a:latin typeface="宋体" panose="02010600030101010101" pitchFamily="2" charset="-122"/>
                <a:ea typeface="宋体" panose="02010600030101010101" pitchFamily="2" charset="-122"/>
              </a:rPr>
              <a:t>。我们</a:t>
            </a:r>
            <a:r>
              <a:rPr lang="zh-CN" altLang="en-US" kern="100" dirty="0">
                <a:solidFill>
                  <a:srgbClr val="4D4D4D"/>
                </a:solidFill>
                <a:latin typeface="宋体" panose="02010600030101010101" pitchFamily="2" charset="-122"/>
                <a:ea typeface="宋体" panose="02010600030101010101" pitchFamily="2" charset="-122"/>
              </a:rPr>
              <a:t>周边</a:t>
            </a:r>
            <a:r>
              <a:rPr lang="zh-CN" altLang="zh-CN" kern="100" dirty="0">
                <a:solidFill>
                  <a:srgbClr val="4D4D4D"/>
                </a:solidFill>
                <a:latin typeface="宋体" panose="02010600030101010101" pitchFamily="2" charset="-122"/>
                <a:ea typeface="宋体" panose="02010600030101010101" pitchFamily="2" charset="-122"/>
              </a:rPr>
              <a:t>购物中心和景点</a:t>
            </a:r>
            <a:r>
              <a:rPr lang="zh-CN" altLang="en-US" kern="100" dirty="0">
                <a:solidFill>
                  <a:srgbClr val="4D4D4D"/>
                </a:solidFill>
                <a:latin typeface="宋体" panose="02010600030101010101" pitchFamily="2" charset="-122"/>
                <a:ea typeface="宋体" panose="02010600030101010101" pitchFamily="2" charset="-122"/>
              </a:rPr>
              <a:t>有</a:t>
            </a:r>
            <a:r>
              <a:rPr lang="zh-CN" altLang="zh-CN" kern="100" dirty="0">
                <a:solidFill>
                  <a:srgbClr val="4D4D4D"/>
                </a:solidFill>
                <a:latin typeface="宋体" panose="02010600030101010101" pitchFamily="2" charset="-122"/>
                <a:ea typeface="宋体" panose="02010600030101010101" pitchFamily="2" charset="-122"/>
              </a:rPr>
              <a:t>秦皇帝锦购物中心，环球中心购物群，黄龙溪温泉古镇，兴隆湖生态景区及铁像寺水街</a:t>
            </a:r>
            <a:r>
              <a:rPr lang="zh-CN" altLang="en-US" kern="100" dirty="0">
                <a:solidFill>
                  <a:srgbClr val="4D4D4D"/>
                </a:solidFill>
                <a:latin typeface="宋体" panose="02010600030101010101" pitchFamily="2" charset="-122"/>
                <a:ea typeface="宋体" panose="02010600030101010101" pitchFamily="2" charset="-122"/>
              </a:rPr>
              <a:t>。</a:t>
            </a:r>
            <a:endParaRPr lang="zh-CN" altLang="en-US" dirty="0"/>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6327465" y="1445324"/>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DE608F5-34CD-4165-BF49-AE2B5E405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90" y="1415232"/>
            <a:ext cx="5149277" cy="4329207"/>
          </a:xfrm>
          <a:prstGeom prst="rect">
            <a:avLst/>
          </a:prstGeom>
        </p:spPr>
      </p:pic>
      <p:pic>
        <p:nvPicPr>
          <p:cNvPr id="10" name="图片 9">
            <a:extLst>
              <a:ext uri="{FF2B5EF4-FFF2-40B4-BE49-F238E27FC236}">
                <a16:creationId xmlns:a16="http://schemas.microsoft.com/office/drawing/2014/main" id="{AFFABE56-AB5F-421F-B873-4E778D5C6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9899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01528" y="266353"/>
            <a:ext cx="1422184"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便捷交通</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Transportation</a:t>
            </a:r>
            <a:endPar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Google Shape;243;p30">
            <a:extLst>
              <a:ext uri="{FF2B5EF4-FFF2-40B4-BE49-F238E27FC236}">
                <a16:creationId xmlns:a16="http://schemas.microsoft.com/office/drawing/2014/main" id="{3495B8AF-047B-48F7-8C4C-231B22803E71}"/>
              </a:ext>
            </a:extLst>
          </p:cNvPr>
          <p:cNvSpPr/>
          <p:nvPr/>
        </p:nvSpPr>
        <p:spPr>
          <a:xfrm>
            <a:off x="7018942" y="2215801"/>
            <a:ext cx="268924" cy="268924"/>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5E00"/>
          </a:solidFill>
          <a:ln w="12700" cap="flat" cmpd="sng">
            <a:solidFill>
              <a:srgbClr val="FF5E00"/>
            </a:solidFill>
            <a:prstDash val="solid"/>
            <a:miter lim="400000"/>
            <a:headEnd type="none" w="sm" len="sm"/>
            <a:tailEnd type="none" w="sm" len="sm"/>
          </a:ln>
        </p:spPr>
        <p:txBody>
          <a:bodyPr spcFirstLastPara="1" wrap="square" lIns="38075" tIns="38075" rIns="38075" bIns="38075" anchor="ctr" anchorCtr="0">
            <a:noAutofit/>
          </a:bodyPr>
          <a:lstStyle/>
          <a:p>
            <a:pPr marL="0" marR="0" lvl="0" indent="0" algn="l" rtl="0">
              <a:lnSpc>
                <a:spcPts val="2000"/>
              </a:lnSpc>
              <a:spcBef>
                <a:spcPts val="0"/>
              </a:spcBef>
              <a:spcAft>
                <a:spcPts val="0"/>
              </a:spcAft>
              <a:buNone/>
            </a:pPr>
            <a:endParaRPr sz="2999" dirty="0">
              <a:solidFill>
                <a:schemeClr val="dk1"/>
              </a:solidFill>
              <a:latin typeface="Lato"/>
              <a:ea typeface="Lato"/>
              <a:cs typeface="Lato"/>
              <a:sym typeface="Lato"/>
            </a:endParaRPr>
          </a:p>
        </p:txBody>
      </p:sp>
      <p:sp>
        <p:nvSpPr>
          <p:cNvPr id="56" name="Google Shape;244;p30">
            <a:extLst>
              <a:ext uri="{FF2B5EF4-FFF2-40B4-BE49-F238E27FC236}">
                <a16:creationId xmlns:a16="http://schemas.microsoft.com/office/drawing/2014/main" id="{0ECBDDA3-4BD5-4A25-AA55-E26C9D61EE2C}"/>
              </a:ext>
            </a:extLst>
          </p:cNvPr>
          <p:cNvSpPr/>
          <p:nvPr/>
        </p:nvSpPr>
        <p:spPr>
          <a:xfrm>
            <a:off x="7017601" y="2784435"/>
            <a:ext cx="268924" cy="268924"/>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5E00"/>
          </a:solidFill>
          <a:ln w="12700" cap="flat" cmpd="sng">
            <a:solidFill>
              <a:srgbClr val="FF5E00"/>
            </a:solidFill>
            <a:prstDash val="solid"/>
            <a:miter lim="400000"/>
            <a:headEnd type="none" w="sm" len="sm"/>
            <a:tailEnd type="none" w="sm" len="sm"/>
          </a:ln>
        </p:spPr>
        <p:txBody>
          <a:bodyPr spcFirstLastPara="1" wrap="square" lIns="38075" tIns="38075" rIns="38075" bIns="38075" anchor="ctr" anchorCtr="0">
            <a:noAutofit/>
          </a:bodyPr>
          <a:lstStyle/>
          <a:p>
            <a:pPr marL="0" marR="0" lvl="0" indent="0" algn="l" rtl="0">
              <a:lnSpc>
                <a:spcPts val="2000"/>
              </a:lnSpc>
              <a:spcBef>
                <a:spcPts val="0"/>
              </a:spcBef>
              <a:spcAft>
                <a:spcPts val="0"/>
              </a:spcAft>
              <a:buNone/>
            </a:pPr>
            <a:endParaRPr sz="2999">
              <a:solidFill>
                <a:schemeClr val="dk1"/>
              </a:solidFill>
              <a:latin typeface="Lato"/>
              <a:ea typeface="Lato"/>
              <a:cs typeface="Lato"/>
              <a:sym typeface="Lato"/>
            </a:endParaRPr>
          </a:p>
        </p:txBody>
      </p:sp>
      <p:sp>
        <p:nvSpPr>
          <p:cNvPr id="58" name="Google Shape;247;p30">
            <a:extLst>
              <a:ext uri="{FF2B5EF4-FFF2-40B4-BE49-F238E27FC236}">
                <a16:creationId xmlns:a16="http://schemas.microsoft.com/office/drawing/2014/main" id="{ADFB7A58-FD79-4E30-A27C-3A1A0319A1FA}"/>
              </a:ext>
            </a:extLst>
          </p:cNvPr>
          <p:cNvSpPr/>
          <p:nvPr/>
        </p:nvSpPr>
        <p:spPr>
          <a:xfrm>
            <a:off x="7017601" y="3353069"/>
            <a:ext cx="268924" cy="268924"/>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5E00"/>
          </a:solidFill>
          <a:ln w="12700" cap="flat" cmpd="sng">
            <a:solidFill>
              <a:srgbClr val="FF5E00"/>
            </a:solidFill>
            <a:prstDash val="solid"/>
            <a:miter lim="400000"/>
            <a:headEnd type="none" w="sm" len="sm"/>
            <a:tailEnd type="none" w="sm" len="sm"/>
          </a:ln>
        </p:spPr>
        <p:txBody>
          <a:bodyPr spcFirstLastPara="1" wrap="square" lIns="38075" tIns="38075" rIns="38075" bIns="38075" anchor="ctr" anchorCtr="0">
            <a:noAutofit/>
          </a:bodyPr>
          <a:lstStyle/>
          <a:p>
            <a:pPr marL="0" marR="0" lvl="0" indent="0" algn="l" rtl="0">
              <a:lnSpc>
                <a:spcPts val="2000"/>
              </a:lnSpc>
              <a:spcBef>
                <a:spcPts val="0"/>
              </a:spcBef>
              <a:spcAft>
                <a:spcPts val="0"/>
              </a:spcAft>
              <a:buNone/>
            </a:pPr>
            <a:endParaRPr sz="2999">
              <a:solidFill>
                <a:schemeClr val="dk1"/>
              </a:solidFill>
              <a:latin typeface="Lato"/>
              <a:ea typeface="Lato"/>
              <a:cs typeface="Lato"/>
              <a:sym typeface="Lato"/>
            </a:endParaRPr>
          </a:p>
        </p:txBody>
      </p:sp>
      <p:sp>
        <p:nvSpPr>
          <p:cNvPr id="60" name="Rectangle 29">
            <a:extLst>
              <a:ext uri="{FF2B5EF4-FFF2-40B4-BE49-F238E27FC236}">
                <a16:creationId xmlns:a16="http://schemas.microsoft.com/office/drawing/2014/main" id="{2E03C20D-9021-423C-94A5-B08F275A8435}"/>
              </a:ext>
            </a:extLst>
          </p:cNvPr>
          <p:cNvSpPr/>
          <p:nvPr/>
        </p:nvSpPr>
        <p:spPr>
          <a:xfrm>
            <a:off x="7461558" y="2180922"/>
            <a:ext cx="3939488" cy="319318"/>
          </a:xfrm>
          <a:prstGeom prst="rect">
            <a:avLst/>
          </a:prstGeom>
        </p:spPr>
        <p:txBody>
          <a:bodyPr wrap="square">
            <a:spAutoFit/>
          </a:bodyPr>
          <a:lstStyle/>
          <a:p>
            <a:pPr>
              <a:lnSpc>
                <a:spcPts val="2000"/>
              </a:lnSpc>
            </a:pP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酒店距离成都双流国际机场30分钟车程</a:t>
            </a:r>
          </a:p>
        </p:txBody>
      </p:sp>
      <p:sp>
        <p:nvSpPr>
          <p:cNvPr id="62" name="Rectangle 29">
            <a:extLst>
              <a:ext uri="{FF2B5EF4-FFF2-40B4-BE49-F238E27FC236}">
                <a16:creationId xmlns:a16="http://schemas.microsoft.com/office/drawing/2014/main" id="{3AF0A3A2-07D7-4B4A-BD40-4F6E948447BB}"/>
              </a:ext>
            </a:extLst>
          </p:cNvPr>
          <p:cNvSpPr/>
          <p:nvPr/>
        </p:nvSpPr>
        <p:spPr>
          <a:xfrm>
            <a:off x="7461558" y="2701927"/>
            <a:ext cx="3939488" cy="319318"/>
          </a:xfrm>
          <a:prstGeom prst="rect">
            <a:avLst/>
          </a:prstGeom>
        </p:spPr>
        <p:txBody>
          <a:bodyPr wrap="square">
            <a:spAutoFit/>
          </a:bodyPr>
          <a:lstStyle/>
          <a:p>
            <a:pPr>
              <a:lnSpc>
                <a:spcPts val="2000"/>
              </a:lnSpc>
            </a:pP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在建的天府国际机场</a:t>
            </a:r>
            <a:r>
              <a:rPr lang="en-US" altLang="zh-CN" sz="1600" dirty="0">
                <a:solidFill>
                  <a:srgbClr val="262626"/>
                </a:solidFill>
                <a:latin typeface="宋体" panose="02010600030101010101" pitchFamily="2" charset="-122"/>
                <a:ea typeface="宋体" panose="02010600030101010101" pitchFamily="2" charset="-122"/>
                <a:sym typeface="Arial" panose="020B0604020202020204" pitchFamily="34" charset="0"/>
              </a:rPr>
              <a:t>4</a:t>
            </a: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0分钟车程</a:t>
            </a:r>
          </a:p>
        </p:txBody>
      </p:sp>
      <p:sp>
        <p:nvSpPr>
          <p:cNvPr id="64" name="Rectangle 29">
            <a:extLst>
              <a:ext uri="{FF2B5EF4-FFF2-40B4-BE49-F238E27FC236}">
                <a16:creationId xmlns:a16="http://schemas.microsoft.com/office/drawing/2014/main" id="{B8938AE0-F60D-47D8-9DC8-057576C1A31B}"/>
              </a:ext>
            </a:extLst>
          </p:cNvPr>
          <p:cNvSpPr/>
          <p:nvPr/>
        </p:nvSpPr>
        <p:spPr>
          <a:xfrm>
            <a:off x="7461558" y="3321914"/>
            <a:ext cx="3939488" cy="319318"/>
          </a:xfrm>
          <a:prstGeom prst="rect">
            <a:avLst/>
          </a:prstGeom>
        </p:spPr>
        <p:txBody>
          <a:bodyPr wrap="square">
            <a:spAutoFit/>
          </a:bodyPr>
          <a:lstStyle/>
          <a:p>
            <a:pPr>
              <a:lnSpc>
                <a:spcPts val="2000"/>
              </a:lnSpc>
            </a:pP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距离火车东站45分钟车程</a:t>
            </a:r>
          </a:p>
        </p:txBody>
      </p:sp>
      <p:sp>
        <p:nvSpPr>
          <p:cNvPr id="66" name="Rectangle 29">
            <a:extLst>
              <a:ext uri="{FF2B5EF4-FFF2-40B4-BE49-F238E27FC236}">
                <a16:creationId xmlns:a16="http://schemas.microsoft.com/office/drawing/2014/main" id="{A6E5A258-C5E0-43C3-962C-1C9325B24AC9}"/>
              </a:ext>
            </a:extLst>
          </p:cNvPr>
          <p:cNvSpPr/>
          <p:nvPr/>
        </p:nvSpPr>
        <p:spPr>
          <a:xfrm>
            <a:off x="7461558" y="4459974"/>
            <a:ext cx="3939488" cy="319318"/>
          </a:xfrm>
          <a:prstGeom prst="rect">
            <a:avLst/>
          </a:prstGeom>
        </p:spPr>
        <p:txBody>
          <a:bodyPr wrap="square">
            <a:spAutoFit/>
          </a:bodyPr>
          <a:lstStyle/>
          <a:p>
            <a:pPr>
              <a:lnSpc>
                <a:spcPts val="2000"/>
              </a:lnSpc>
            </a:pP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抵达兴隆湖湿地景区仅</a:t>
            </a:r>
            <a:r>
              <a:rPr lang="en-US" altLang="zh-CN" sz="1600" dirty="0">
                <a:solidFill>
                  <a:srgbClr val="262626"/>
                </a:solidFill>
                <a:latin typeface="宋体" panose="02010600030101010101" pitchFamily="2" charset="-122"/>
                <a:ea typeface="宋体" panose="02010600030101010101" pitchFamily="2" charset="-122"/>
                <a:sym typeface="Arial" panose="020B0604020202020204" pitchFamily="34" charset="0"/>
              </a:rPr>
              <a:t>5</a:t>
            </a: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分钟车程</a:t>
            </a:r>
          </a:p>
        </p:txBody>
      </p:sp>
      <p:sp>
        <p:nvSpPr>
          <p:cNvPr id="68" name="Rectangle 29">
            <a:extLst>
              <a:ext uri="{FF2B5EF4-FFF2-40B4-BE49-F238E27FC236}">
                <a16:creationId xmlns:a16="http://schemas.microsoft.com/office/drawing/2014/main" id="{DA6D9285-F3B7-4709-A08D-376A55958636}"/>
              </a:ext>
            </a:extLst>
          </p:cNvPr>
          <p:cNvSpPr/>
          <p:nvPr/>
        </p:nvSpPr>
        <p:spPr>
          <a:xfrm>
            <a:off x="7461558" y="3890944"/>
            <a:ext cx="3939488" cy="319318"/>
          </a:xfrm>
          <a:prstGeom prst="rect">
            <a:avLst/>
          </a:prstGeom>
        </p:spPr>
        <p:txBody>
          <a:bodyPr wrap="square">
            <a:spAutoFit/>
          </a:bodyPr>
          <a:lstStyle/>
          <a:p>
            <a:pPr>
              <a:lnSpc>
                <a:spcPts val="2000"/>
              </a:lnSpc>
            </a:pPr>
            <a:r>
              <a:rPr lang="zh-CN" altLang="en-US" sz="1600" dirty="0">
                <a:solidFill>
                  <a:srgbClr val="262626"/>
                </a:solidFill>
                <a:latin typeface="宋体" panose="02010600030101010101" pitchFamily="2" charset="-122"/>
                <a:ea typeface="宋体" panose="02010600030101010101" pitchFamily="2" charset="-122"/>
                <a:sym typeface="Arial" panose="020B0604020202020204" pitchFamily="34" charset="0"/>
              </a:rPr>
              <a:t>距离火车北站60分钟车程</a:t>
            </a:r>
          </a:p>
        </p:txBody>
      </p:sp>
      <p:sp>
        <p:nvSpPr>
          <p:cNvPr id="70" name="Google Shape;247;p30">
            <a:extLst>
              <a:ext uri="{FF2B5EF4-FFF2-40B4-BE49-F238E27FC236}">
                <a16:creationId xmlns:a16="http://schemas.microsoft.com/office/drawing/2014/main" id="{B96BDBAD-814E-49D1-AAAE-21D002401611}"/>
              </a:ext>
            </a:extLst>
          </p:cNvPr>
          <p:cNvSpPr/>
          <p:nvPr/>
        </p:nvSpPr>
        <p:spPr>
          <a:xfrm>
            <a:off x="7020332" y="3925823"/>
            <a:ext cx="268924" cy="268924"/>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5E00"/>
          </a:solidFill>
          <a:ln w="12700" cap="flat" cmpd="sng">
            <a:solidFill>
              <a:srgbClr val="FF5E00"/>
            </a:solidFill>
            <a:prstDash val="solid"/>
            <a:miter lim="400000"/>
            <a:headEnd type="none" w="sm" len="sm"/>
            <a:tailEnd type="none" w="sm" len="sm"/>
          </a:ln>
        </p:spPr>
        <p:txBody>
          <a:bodyPr spcFirstLastPara="1" wrap="square" lIns="38075" tIns="38075" rIns="38075" bIns="38075" anchor="ctr" anchorCtr="0">
            <a:noAutofit/>
          </a:bodyPr>
          <a:lstStyle/>
          <a:p>
            <a:pPr marL="0" marR="0" lvl="0" indent="0" algn="l" rtl="0">
              <a:lnSpc>
                <a:spcPts val="2000"/>
              </a:lnSpc>
              <a:spcBef>
                <a:spcPts val="0"/>
              </a:spcBef>
              <a:spcAft>
                <a:spcPts val="0"/>
              </a:spcAft>
              <a:buNone/>
            </a:pPr>
            <a:endParaRPr sz="2999" dirty="0">
              <a:solidFill>
                <a:schemeClr val="dk1"/>
              </a:solidFill>
              <a:latin typeface="Lato"/>
              <a:ea typeface="Lato"/>
              <a:cs typeface="Lato"/>
              <a:sym typeface="Lato"/>
            </a:endParaRPr>
          </a:p>
        </p:txBody>
      </p:sp>
      <p:sp>
        <p:nvSpPr>
          <p:cNvPr id="72" name="Google Shape;247;p30">
            <a:extLst>
              <a:ext uri="{FF2B5EF4-FFF2-40B4-BE49-F238E27FC236}">
                <a16:creationId xmlns:a16="http://schemas.microsoft.com/office/drawing/2014/main" id="{0DF6DC0A-5D2F-43B2-A805-E73F780CA53D}"/>
              </a:ext>
            </a:extLst>
          </p:cNvPr>
          <p:cNvSpPr/>
          <p:nvPr/>
        </p:nvSpPr>
        <p:spPr>
          <a:xfrm>
            <a:off x="7017601" y="4462491"/>
            <a:ext cx="268924" cy="268924"/>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5E00"/>
          </a:solidFill>
          <a:ln w="12700" cap="flat" cmpd="sng">
            <a:solidFill>
              <a:srgbClr val="FF5E00"/>
            </a:solidFill>
            <a:prstDash val="solid"/>
            <a:miter lim="400000"/>
            <a:headEnd type="none" w="sm" len="sm"/>
            <a:tailEnd type="none" w="sm" len="sm"/>
          </a:ln>
        </p:spPr>
        <p:txBody>
          <a:bodyPr spcFirstLastPara="1" wrap="square" lIns="38075" tIns="38075" rIns="38075" bIns="38075" anchor="ctr" anchorCtr="0">
            <a:noAutofit/>
          </a:bodyPr>
          <a:lstStyle/>
          <a:p>
            <a:pPr marL="0" marR="0" lvl="0" indent="0" algn="l" rtl="0">
              <a:lnSpc>
                <a:spcPts val="2000"/>
              </a:lnSpc>
              <a:spcBef>
                <a:spcPts val="0"/>
              </a:spcBef>
              <a:spcAft>
                <a:spcPts val="0"/>
              </a:spcAft>
              <a:buNone/>
            </a:pPr>
            <a:endParaRPr sz="2999">
              <a:solidFill>
                <a:schemeClr val="dk1"/>
              </a:solidFill>
              <a:latin typeface="Lato"/>
              <a:ea typeface="Lato"/>
              <a:cs typeface="Lato"/>
              <a:sym typeface="Lato"/>
            </a:endParaRPr>
          </a:p>
        </p:txBody>
      </p:sp>
      <p:pic>
        <p:nvPicPr>
          <p:cNvPr id="74" name="图片 73">
            <a:extLst>
              <a:ext uri="{FF2B5EF4-FFF2-40B4-BE49-F238E27FC236}">
                <a16:creationId xmlns:a16="http://schemas.microsoft.com/office/drawing/2014/main" id="{8CE0CBA2-C9AE-46BB-BC20-02F5ADC37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967" y="1098773"/>
            <a:ext cx="3766258" cy="2264788"/>
          </a:xfrm>
          <a:prstGeom prst="rect">
            <a:avLst/>
          </a:prstGeom>
        </p:spPr>
      </p:pic>
      <p:pic>
        <p:nvPicPr>
          <p:cNvPr id="76" name="图片 75">
            <a:extLst>
              <a:ext uri="{FF2B5EF4-FFF2-40B4-BE49-F238E27FC236}">
                <a16:creationId xmlns:a16="http://schemas.microsoft.com/office/drawing/2014/main" id="{781FB074-3793-4FFC-80E4-85FAD76A5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77" y="3450302"/>
            <a:ext cx="3838575" cy="2562225"/>
          </a:xfrm>
          <a:prstGeom prst="rect">
            <a:avLst/>
          </a:prstGeom>
        </p:spPr>
      </p:pic>
      <p:sp>
        <p:nvSpPr>
          <p:cNvPr id="78" name="Rectangle 29">
            <a:extLst>
              <a:ext uri="{FF2B5EF4-FFF2-40B4-BE49-F238E27FC236}">
                <a16:creationId xmlns:a16="http://schemas.microsoft.com/office/drawing/2014/main" id="{5B9A67B6-5E8D-41AD-89A8-630BFD671B4C}"/>
              </a:ext>
            </a:extLst>
          </p:cNvPr>
          <p:cNvSpPr/>
          <p:nvPr/>
        </p:nvSpPr>
        <p:spPr>
          <a:xfrm>
            <a:off x="7017601" y="1588702"/>
            <a:ext cx="3939488" cy="348813"/>
          </a:xfrm>
          <a:prstGeom prst="rect">
            <a:avLst/>
          </a:prstGeom>
        </p:spPr>
        <p:txBody>
          <a:bodyPr wrap="square">
            <a:spAutoFit/>
          </a:bodyPr>
          <a:lstStyle/>
          <a:p>
            <a:pPr>
              <a:lnSpc>
                <a:spcPts val="2000"/>
              </a:lnSpc>
            </a:pPr>
            <a:r>
              <a:rPr lang="zh-CN" altLang="en-US" b="1" dirty="0">
                <a:solidFill>
                  <a:srgbClr val="262626"/>
                </a:solidFill>
                <a:latin typeface="宋体" panose="02010600030101010101" pitchFamily="2" charset="-122"/>
                <a:ea typeface="宋体" panose="02010600030101010101" pitchFamily="2" charset="-122"/>
                <a:sym typeface="Arial" panose="020B0604020202020204" pitchFamily="34" charset="0"/>
              </a:rPr>
              <a:t>距主要车站车程</a:t>
            </a:r>
            <a:r>
              <a:rPr lang="en-US" altLang="zh-CN" b="1" dirty="0">
                <a:solidFill>
                  <a:srgbClr val="262626"/>
                </a:solidFill>
                <a:latin typeface="宋体" panose="02010600030101010101" pitchFamily="2" charset="-122"/>
                <a:ea typeface="宋体" panose="02010600030101010101" pitchFamily="2" charset="-122"/>
                <a:sym typeface="Arial" panose="020B0604020202020204" pitchFamily="34" charset="0"/>
              </a:rPr>
              <a:t>:</a:t>
            </a:r>
            <a:endParaRPr lang="zh-CN" altLang="en-US" b="1" dirty="0">
              <a:solidFill>
                <a:srgbClr val="262626"/>
              </a:solidFill>
              <a:latin typeface="宋体" panose="02010600030101010101" pitchFamily="2" charset="-122"/>
              <a:ea typeface="宋体" panose="02010600030101010101" pitchFamily="2" charset="-122"/>
              <a:sym typeface="Arial" panose="020B0604020202020204" pitchFamily="34" charset="0"/>
            </a:endParaRPr>
          </a:p>
        </p:txBody>
      </p:sp>
      <p:pic>
        <p:nvPicPr>
          <p:cNvPr id="4" name="图片 3">
            <a:extLst>
              <a:ext uri="{FF2B5EF4-FFF2-40B4-BE49-F238E27FC236}">
                <a16:creationId xmlns:a16="http://schemas.microsoft.com/office/drawing/2014/main" id="{5432A299-ED76-43D9-BA85-BA3CE5794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35321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0"/>
                                        <p:tgtEl>
                                          <p:spTgt spid="64"/>
                                        </p:tgtEl>
                                      </p:cBhvr>
                                    </p:animEffect>
                                    <p:anim calcmode="lin" valueType="num">
                                      <p:cBhvr>
                                        <p:cTn id="38" dur="1000" fill="hold"/>
                                        <p:tgtEl>
                                          <p:spTgt spid="64"/>
                                        </p:tgtEl>
                                        <p:attrNameLst>
                                          <p:attrName>ppt_x</p:attrName>
                                        </p:attrNameLst>
                                      </p:cBhvr>
                                      <p:tavLst>
                                        <p:tav tm="0">
                                          <p:val>
                                            <p:strVal val="#ppt_x"/>
                                          </p:val>
                                        </p:tav>
                                        <p:tav tm="100000">
                                          <p:val>
                                            <p:strVal val="#ppt_x"/>
                                          </p:val>
                                        </p:tav>
                                      </p:tavLst>
                                    </p:anim>
                                    <p:anim calcmode="lin" valueType="num">
                                      <p:cBhvr>
                                        <p:cTn id="39" dur="1000" fill="hold"/>
                                        <p:tgtEl>
                                          <p:spTgt spid="6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0"/>
                                        <p:tgtEl>
                                          <p:spTgt spid="66"/>
                                        </p:tgtEl>
                                      </p:cBhvr>
                                    </p:animEffect>
                                    <p:anim calcmode="lin" valueType="num">
                                      <p:cBhvr>
                                        <p:cTn id="58" dur="1000" fill="hold"/>
                                        <p:tgtEl>
                                          <p:spTgt spid="66"/>
                                        </p:tgtEl>
                                        <p:attrNameLst>
                                          <p:attrName>ppt_x</p:attrName>
                                        </p:attrNameLst>
                                      </p:cBhvr>
                                      <p:tavLst>
                                        <p:tav tm="0">
                                          <p:val>
                                            <p:strVal val="#ppt_x"/>
                                          </p:val>
                                        </p:tav>
                                        <p:tav tm="100000">
                                          <p:val>
                                            <p:strVal val="#ppt_x"/>
                                          </p:val>
                                        </p:tav>
                                      </p:tavLst>
                                    </p:anim>
                                    <p:anim calcmode="lin" valueType="num">
                                      <p:cBhvr>
                                        <p:cTn id="59" dur="1000" fill="hold"/>
                                        <p:tgtEl>
                                          <p:spTgt spid="6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anim calcmode="lin" valueType="num">
                                      <p:cBhvr>
                                        <p:cTn id="63" dur="1000" fill="hold"/>
                                        <p:tgtEl>
                                          <p:spTgt spid="74"/>
                                        </p:tgtEl>
                                        <p:attrNameLst>
                                          <p:attrName>ppt_x</p:attrName>
                                        </p:attrNameLst>
                                      </p:cBhvr>
                                      <p:tavLst>
                                        <p:tav tm="0">
                                          <p:val>
                                            <p:strVal val="#ppt_x"/>
                                          </p:val>
                                        </p:tav>
                                        <p:tav tm="100000">
                                          <p:val>
                                            <p:strVal val="#ppt_x"/>
                                          </p:val>
                                        </p:tav>
                                      </p:tavLst>
                                    </p:anim>
                                    <p:anim calcmode="lin" valueType="num">
                                      <p:cBhvr>
                                        <p:cTn id="64" dur="10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1000"/>
                                        <p:tgtEl>
                                          <p:spTgt spid="76"/>
                                        </p:tgtEl>
                                      </p:cBhvr>
                                    </p:animEffect>
                                    <p:anim calcmode="lin" valueType="num">
                                      <p:cBhvr>
                                        <p:cTn id="68" dur="1000" fill="hold"/>
                                        <p:tgtEl>
                                          <p:spTgt spid="76"/>
                                        </p:tgtEl>
                                        <p:attrNameLst>
                                          <p:attrName>ppt_x</p:attrName>
                                        </p:attrNameLst>
                                      </p:cBhvr>
                                      <p:tavLst>
                                        <p:tav tm="0">
                                          <p:val>
                                            <p:strVal val="#ppt_x"/>
                                          </p:val>
                                        </p:tav>
                                        <p:tav tm="100000">
                                          <p:val>
                                            <p:strVal val="#ppt_x"/>
                                          </p:val>
                                        </p:tav>
                                      </p:tavLst>
                                    </p:anim>
                                    <p:anim calcmode="lin" valueType="num">
                                      <p:cBhvr>
                                        <p:cTn id="6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8" grpId="0" animBg="1"/>
      <p:bldP spid="60" grpId="0"/>
      <p:bldP spid="62" grpId="0"/>
      <p:bldP spid="64" grpId="0"/>
      <p:bldP spid="66" grpId="0"/>
      <p:bldP spid="68" grpId="0"/>
      <p:bldP spid="70" grpId="0" animBg="1"/>
      <p:bldP spid="72" grpId="0" animBg="1"/>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41370" y="266353"/>
            <a:ext cx="1422184"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酒店大堂</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Lobby</a:t>
            </a:r>
            <a:endPar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710442" y="1580945"/>
            <a:ext cx="3491926" cy="2104872"/>
          </a:xfrm>
          <a:prstGeom prst="rect">
            <a:avLst/>
          </a:prstGeom>
          <a:noFill/>
        </p:spPr>
        <p:txBody>
          <a:bodyPr wrap="square" rtlCol="0">
            <a:spAutoFit/>
          </a:bodyPr>
          <a:lstStyle/>
          <a:p>
            <a:pPr>
              <a:lnSpc>
                <a:spcPct val="150000"/>
              </a:lnSpc>
            </a:pPr>
            <a:r>
              <a:rPr lang="zh-CN" altLang="en-US" kern="100" dirty="0">
                <a:solidFill>
                  <a:srgbClr val="4D4D4D"/>
                </a:solidFill>
                <a:latin typeface="宋体" panose="02010600030101010101" pitchFamily="2" charset="-122"/>
                <a:ea typeface="宋体" panose="02010600030101010101" pitchFamily="2" charset="-122"/>
              </a:rPr>
              <a:t>成都秦皇永安精品酒店的设计是借以中华历史文化，将当地漆器工艺和织锦工艺相结合。给客人有别于城市中体验不到的天府特色之旅。</a:t>
            </a: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607762" y="1764042"/>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BB2389E0-7A31-4020-8EDE-26CF3C723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pic>
        <p:nvPicPr>
          <p:cNvPr id="8" name="图片 7">
            <a:extLst>
              <a:ext uri="{FF2B5EF4-FFF2-40B4-BE49-F238E27FC236}">
                <a16:creationId xmlns:a16="http://schemas.microsoft.com/office/drawing/2014/main" id="{BC0674A1-7F14-4BD9-9417-50C404155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486" y="1434029"/>
            <a:ext cx="6997072" cy="4379120"/>
          </a:xfrm>
          <a:prstGeom prst="rect">
            <a:avLst/>
          </a:prstGeom>
        </p:spPr>
      </p:pic>
    </p:spTree>
    <p:extLst>
      <p:ext uri="{BB962C8B-B14F-4D97-AF65-F5344CB8AC3E}">
        <p14:creationId xmlns:p14="http://schemas.microsoft.com/office/powerpoint/2010/main" val="27541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14755" y="294097"/>
            <a:ext cx="803425"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客房</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黑体" panose="02010609060101010101" pitchFamily="49" charset="-122"/>
                <a:cs typeface="Arial" panose="020B0604020202020204" pitchFamily="34" charset="0"/>
              </a:rPr>
              <a:t>Rooms</a:t>
            </a:r>
            <a:endPar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1006252" y="4476951"/>
            <a:ext cx="8175316" cy="1100751"/>
          </a:xfrm>
          <a:prstGeom prst="rect">
            <a:avLst/>
          </a:prstGeom>
          <a:noFill/>
        </p:spPr>
        <p:txBody>
          <a:bodyPr wrap="square" rtlCol="0">
            <a:spAutoFit/>
          </a:bodyPr>
          <a:lstStyle/>
          <a:p>
            <a:pPr>
              <a:lnSpc>
                <a:spcPct val="200000"/>
              </a:lnSpc>
            </a:pPr>
            <a:r>
              <a:rPr lang="zh-CN" altLang="en-US" kern="100" dirty="0">
                <a:solidFill>
                  <a:srgbClr val="4D4D4D"/>
                </a:solidFill>
                <a:latin typeface="宋体" panose="02010600030101010101" pitchFamily="2" charset="-122"/>
                <a:ea typeface="宋体" panose="02010600030101010101" pitchFamily="2" charset="-122"/>
              </a:rPr>
              <a:t>酒店拥有</a:t>
            </a:r>
            <a:r>
              <a:rPr lang="en-US" altLang="zh-CN" kern="100" dirty="0">
                <a:solidFill>
                  <a:srgbClr val="4D4D4D"/>
                </a:solidFill>
                <a:latin typeface="宋体" panose="02010600030101010101" pitchFamily="2" charset="-122"/>
                <a:ea typeface="宋体" panose="02010600030101010101" pitchFamily="2" charset="-122"/>
              </a:rPr>
              <a:t>177</a:t>
            </a:r>
            <a:r>
              <a:rPr lang="zh-CN" altLang="en-US" kern="100" dirty="0">
                <a:solidFill>
                  <a:srgbClr val="4D4D4D"/>
                </a:solidFill>
                <a:latin typeface="宋体" panose="02010600030101010101" pitchFamily="2" charset="-122"/>
                <a:ea typeface="宋体" panose="02010600030101010101" pitchFamily="2" charset="-122"/>
              </a:rPr>
              <a:t>间宽敞舒适的客房，系出名师设计，高贵典雅。</a:t>
            </a:r>
          </a:p>
          <a:p>
            <a:pPr>
              <a:lnSpc>
                <a:spcPct val="200000"/>
              </a:lnSpc>
            </a:pPr>
            <a:r>
              <a:rPr lang="zh-CN" altLang="en-US" kern="100" dirty="0">
                <a:solidFill>
                  <a:srgbClr val="4D4D4D"/>
                </a:solidFill>
                <a:latin typeface="宋体" panose="02010600030101010101" pitchFamily="2" charset="-122"/>
                <a:ea typeface="宋体" panose="02010600030101010101" pitchFamily="2" charset="-122"/>
              </a:rPr>
              <a:t>客房内设施先进齐备，配有独特景致的观阳台，房价包括早餐。</a:t>
            </a: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900682" y="4810213"/>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E2D0457-B385-4CFF-889D-B3374CDB8973}"/>
              </a:ext>
            </a:extLst>
          </p:cNvPr>
          <p:cNvPicPr>
            <a:picLocks noChangeAspect="1"/>
          </p:cNvPicPr>
          <p:nvPr/>
        </p:nvPicPr>
        <p:blipFill>
          <a:blip r:embed="rId2"/>
          <a:stretch>
            <a:fillRect/>
          </a:stretch>
        </p:blipFill>
        <p:spPr>
          <a:xfrm>
            <a:off x="905353" y="5336666"/>
            <a:ext cx="91448" cy="109738"/>
          </a:xfrm>
          <a:prstGeom prst="rect">
            <a:avLst/>
          </a:prstGeom>
        </p:spPr>
      </p:pic>
      <p:pic>
        <p:nvPicPr>
          <p:cNvPr id="22" name="图片 21">
            <a:extLst>
              <a:ext uri="{FF2B5EF4-FFF2-40B4-BE49-F238E27FC236}">
                <a16:creationId xmlns:a16="http://schemas.microsoft.com/office/drawing/2014/main" id="{F394CF7F-072E-42A6-9306-A1F853918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pic>
        <p:nvPicPr>
          <p:cNvPr id="6" name="图片 5">
            <a:extLst>
              <a:ext uri="{FF2B5EF4-FFF2-40B4-BE49-F238E27FC236}">
                <a16:creationId xmlns:a16="http://schemas.microsoft.com/office/drawing/2014/main" id="{59485D7B-80D0-4E71-ADC6-37A9D8BD8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53" y="1433298"/>
            <a:ext cx="4928290" cy="2945535"/>
          </a:xfrm>
          <a:prstGeom prst="rect">
            <a:avLst/>
          </a:prstGeom>
        </p:spPr>
      </p:pic>
      <p:pic>
        <p:nvPicPr>
          <p:cNvPr id="9" name="图片 8">
            <a:extLst>
              <a:ext uri="{FF2B5EF4-FFF2-40B4-BE49-F238E27FC236}">
                <a16:creationId xmlns:a16="http://schemas.microsoft.com/office/drawing/2014/main" id="{5415B67C-1D8E-4F60-95F7-ABB2B587A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070" y="1433298"/>
            <a:ext cx="4928290" cy="2945535"/>
          </a:xfrm>
          <a:prstGeom prst="rect">
            <a:avLst/>
          </a:prstGeom>
        </p:spPr>
      </p:pic>
    </p:spTree>
    <p:extLst>
      <p:ext uri="{BB962C8B-B14F-4D97-AF65-F5344CB8AC3E}">
        <p14:creationId xmlns:p14="http://schemas.microsoft.com/office/powerpoint/2010/main" val="11516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14755" y="294097"/>
            <a:ext cx="803425"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客房</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黑体" panose="02010609060101010101" pitchFamily="49" charset="-122"/>
                <a:cs typeface="Arial" panose="020B0604020202020204" pitchFamily="34" charset="0"/>
              </a:rPr>
              <a:t>Rooms</a:t>
            </a:r>
            <a:endPar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A474807D-C464-4789-B2D4-36A980C01A8C}"/>
              </a:ext>
            </a:extLst>
          </p:cNvPr>
          <p:cNvSpPr txBox="1"/>
          <p:nvPr/>
        </p:nvSpPr>
        <p:spPr>
          <a:xfrm>
            <a:off x="909832" y="2264327"/>
            <a:ext cx="6094520" cy="3610219"/>
          </a:xfrm>
          <a:prstGeom prst="rect">
            <a:avLst/>
          </a:prstGeom>
          <a:noFill/>
        </p:spPr>
        <p:txBody>
          <a:bodyPr wrap="square">
            <a:spAutoFit/>
          </a:bodyPr>
          <a:lstStyle/>
          <a:p>
            <a:pPr marL="342900" indent="-342900">
              <a:lnSpc>
                <a:spcPct val="70000"/>
              </a:lnSpc>
              <a:spcBef>
                <a:spcPct val="50000"/>
              </a:spcBef>
            </a:pPr>
            <a:endParaRPr lang="zh-CN" altLang="en-US" sz="1800" dirty="0">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r>
              <a:rPr lang="zh-CN" altLang="en-US" dirty="0">
                <a:solidFill>
                  <a:schemeClr val="bg2">
                    <a:lumMod val="25000"/>
                  </a:schemeClr>
                </a:solidFill>
                <a:latin typeface="思源黑体 CN Light" panose="020B0300000000000000" pitchFamily="34" charset="-122"/>
                <a:ea typeface="思源黑体 CN Light" panose="020B0300000000000000" pitchFamily="34" charset="-122"/>
              </a:rPr>
              <a:t>冰箱</a:t>
            </a:r>
            <a:endParaRPr lang="en-US" altLang="zh-CN" dirty="0">
              <a:solidFill>
                <a:schemeClr val="bg2">
                  <a:lumMod val="25000"/>
                </a:schemeClr>
              </a:solidFill>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r>
              <a:rPr lang="zh-CN" altLang="en-US" sz="1800" dirty="0">
                <a:solidFill>
                  <a:schemeClr val="bg2">
                    <a:lumMod val="25000"/>
                  </a:schemeClr>
                </a:solidFill>
                <a:latin typeface="思源黑体 CN Light" panose="020B0300000000000000" pitchFamily="34" charset="-122"/>
                <a:ea typeface="思源黑体 CN Light" panose="020B0300000000000000" pitchFamily="34" charset="-122"/>
              </a:rPr>
              <a:t>熨衣设备</a:t>
            </a:r>
            <a:endParaRPr lang="en-US" altLang="zh-CN" sz="1800" dirty="0">
              <a:solidFill>
                <a:schemeClr val="bg2">
                  <a:lumMod val="25000"/>
                </a:schemeClr>
              </a:solidFill>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r>
              <a:rPr lang="zh-CN" altLang="en-US" dirty="0">
                <a:solidFill>
                  <a:schemeClr val="bg2">
                    <a:lumMod val="25000"/>
                  </a:schemeClr>
                </a:solidFill>
                <a:latin typeface="思源黑体 CN Light" panose="020B0300000000000000" pitchFamily="34" charset="-122"/>
                <a:ea typeface="思源黑体 CN Light" panose="020B0300000000000000" pitchFamily="34" charset="-122"/>
              </a:rPr>
              <a:t>浴袍</a:t>
            </a:r>
            <a:endParaRPr lang="en-US" altLang="zh-CN" sz="1800" dirty="0">
              <a:solidFill>
                <a:schemeClr val="bg2">
                  <a:lumMod val="25000"/>
                </a:schemeClr>
              </a:solidFill>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r>
              <a:rPr lang="zh-CN" altLang="en-US" dirty="0">
                <a:solidFill>
                  <a:schemeClr val="bg2">
                    <a:lumMod val="25000"/>
                  </a:schemeClr>
                </a:solidFill>
                <a:latin typeface="思源黑体 CN Light" panose="020B0300000000000000" pitchFamily="34" charset="-122"/>
                <a:ea typeface="思源黑体 CN Light" panose="020B0300000000000000" pitchFamily="34" charset="-122"/>
              </a:rPr>
              <a:t>留言电话</a:t>
            </a:r>
            <a:endParaRPr lang="zh-CN" altLang="en-US" sz="1800" dirty="0">
              <a:solidFill>
                <a:schemeClr val="bg2">
                  <a:lumMod val="25000"/>
                </a:schemeClr>
              </a:solidFill>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r>
              <a:rPr lang="zh-CN" altLang="en-US" sz="1800" dirty="0">
                <a:solidFill>
                  <a:schemeClr val="bg2">
                    <a:lumMod val="25000"/>
                  </a:schemeClr>
                </a:solidFill>
                <a:latin typeface="思源黑体 CN Light" panose="020B0300000000000000" pitchFamily="34" charset="-122"/>
                <a:ea typeface="思源黑体 CN Light" panose="020B0300000000000000" pitchFamily="34" charset="-122"/>
              </a:rPr>
              <a:t>茶</a:t>
            </a:r>
          </a:p>
          <a:p>
            <a:pPr marL="342900" indent="-342900">
              <a:lnSpc>
                <a:spcPct val="70000"/>
              </a:lnSpc>
              <a:spcBef>
                <a:spcPct val="50000"/>
              </a:spcBef>
              <a:buFont typeface="Wingdings" panose="05000000000000000000" pitchFamily="2" charset="2"/>
              <a:buChar char="ü"/>
            </a:pPr>
            <a:r>
              <a:rPr lang="zh-CN" altLang="en-US" sz="1800" dirty="0">
                <a:solidFill>
                  <a:schemeClr val="bg2">
                    <a:lumMod val="25000"/>
                  </a:schemeClr>
                </a:solidFill>
                <a:latin typeface="思源黑体 CN Light" panose="020B0300000000000000" pitchFamily="34" charset="-122"/>
                <a:ea typeface="思源黑体 CN Light" panose="020B0300000000000000" pitchFamily="34" charset="-122"/>
              </a:rPr>
              <a:t>有线数字电视                            </a:t>
            </a:r>
          </a:p>
          <a:p>
            <a:pPr marL="342900" indent="-342900">
              <a:lnSpc>
                <a:spcPct val="70000"/>
              </a:lnSpc>
              <a:spcBef>
                <a:spcPct val="50000"/>
              </a:spcBef>
              <a:buFont typeface="Wingdings" panose="05000000000000000000" pitchFamily="2" charset="2"/>
              <a:buChar char="ü"/>
            </a:pPr>
            <a:r>
              <a:rPr lang="zh-CN" altLang="en-US" sz="1800" dirty="0">
                <a:solidFill>
                  <a:schemeClr val="bg2">
                    <a:lumMod val="25000"/>
                  </a:schemeClr>
                </a:solidFill>
                <a:latin typeface="思源黑体 CN Light" panose="020B0300000000000000" pitchFamily="34" charset="-122"/>
                <a:ea typeface="思源黑体 CN Light" panose="020B0300000000000000" pitchFamily="34" charset="-122"/>
              </a:rPr>
              <a:t>宽带上网</a:t>
            </a:r>
          </a:p>
          <a:p>
            <a:pPr marL="342900" indent="-342900">
              <a:lnSpc>
                <a:spcPct val="70000"/>
              </a:lnSpc>
              <a:spcBef>
                <a:spcPct val="50000"/>
              </a:spcBef>
              <a:buFont typeface="Wingdings" panose="05000000000000000000" pitchFamily="2" charset="2"/>
              <a:buChar char="ü"/>
            </a:pPr>
            <a:r>
              <a:rPr lang="zh-CN" altLang="en-US" sz="1800" dirty="0">
                <a:solidFill>
                  <a:schemeClr val="bg2">
                    <a:lumMod val="25000"/>
                  </a:schemeClr>
                </a:solidFill>
                <a:latin typeface="思源黑体 CN Light" panose="020B0300000000000000" pitchFamily="34" charset="-122"/>
                <a:ea typeface="思源黑体 CN Light" panose="020B0300000000000000" pitchFamily="34" charset="-122"/>
              </a:rPr>
              <a:t>独立浴室以及淋浴</a:t>
            </a:r>
            <a:endParaRPr lang="en-US" altLang="zh-CN" sz="1800" dirty="0">
              <a:solidFill>
                <a:schemeClr val="bg2">
                  <a:lumMod val="25000"/>
                </a:schemeClr>
              </a:solidFill>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endParaRPr lang="en-US" altLang="zh-CN" sz="1800" dirty="0">
              <a:solidFill>
                <a:schemeClr val="bg2">
                  <a:lumMod val="25000"/>
                </a:schemeClr>
              </a:solidFill>
              <a:latin typeface="思源黑体 CN Light" panose="020B0300000000000000" pitchFamily="34" charset="-122"/>
              <a:ea typeface="思源黑体 CN Light" panose="020B0300000000000000" pitchFamily="34" charset="-122"/>
            </a:endParaRPr>
          </a:p>
          <a:p>
            <a:pPr marL="342900" indent="-342900">
              <a:lnSpc>
                <a:spcPct val="70000"/>
              </a:lnSpc>
              <a:spcBef>
                <a:spcPct val="50000"/>
              </a:spcBef>
              <a:buFont typeface="Wingdings" panose="05000000000000000000" pitchFamily="2" charset="2"/>
              <a:buChar char="ü"/>
            </a:pPr>
            <a:endParaRPr lang="en-US" altLang="zh-CN" sz="1800" dirty="0">
              <a:solidFill>
                <a:schemeClr val="bg2">
                  <a:lumMod val="25000"/>
                </a:schemeClr>
              </a:solidFill>
              <a:latin typeface="Tahoma" panose="020B0604030504040204" pitchFamily="34" charset="0"/>
              <a:ea typeface="幼圆" panose="02010509060101010101" pitchFamily="49" charset="-122"/>
            </a:endParaRPr>
          </a:p>
        </p:txBody>
      </p:sp>
      <p:sp>
        <p:nvSpPr>
          <p:cNvPr id="14" name="文本框 13">
            <a:extLst>
              <a:ext uri="{FF2B5EF4-FFF2-40B4-BE49-F238E27FC236}">
                <a16:creationId xmlns:a16="http://schemas.microsoft.com/office/drawing/2014/main" id="{ED7ECFAA-B1E3-438B-8323-0C00CFB4EC63}"/>
              </a:ext>
            </a:extLst>
          </p:cNvPr>
          <p:cNvSpPr txBox="1"/>
          <p:nvPr/>
        </p:nvSpPr>
        <p:spPr>
          <a:xfrm>
            <a:off x="886928" y="1516101"/>
            <a:ext cx="8175316" cy="546753"/>
          </a:xfrm>
          <a:prstGeom prst="rect">
            <a:avLst/>
          </a:prstGeom>
          <a:noFill/>
        </p:spPr>
        <p:txBody>
          <a:bodyPr wrap="square" rtlCol="0">
            <a:spAutoFit/>
          </a:bodyPr>
          <a:lstStyle/>
          <a:p>
            <a:pPr>
              <a:lnSpc>
                <a:spcPct val="200000"/>
              </a:lnSpc>
            </a:pPr>
            <a:r>
              <a:rPr lang="zh-CN" altLang="en-US" b="1" kern="100" dirty="0">
                <a:solidFill>
                  <a:srgbClr val="4D4D4D"/>
                </a:solidFill>
                <a:latin typeface="宋体" panose="02010600030101010101" pitchFamily="2" charset="-122"/>
                <a:ea typeface="宋体" panose="02010600030101010101" pitchFamily="2" charset="-122"/>
              </a:rPr>
              <a:t>所有房间都配备</a:t>
            </a:r>
          </a:p>
        </p:txBody>
      </p:sp>
      <p:sp>
        <p:nvSpPr>
          <p:cNvPr id="18" name="等腰三角形 17">
            <a:extLst>
              <a:ext uri="{FF2B5EF4-FFF2-40B4-BE49-F238E27FC236}">
                <a16:creationId xmlns:a16="http://schemas.microsoft.com/office/drawing/2014/main" id="{558A97FB-36F5-4230-984A-A326271A79DD}"/>
              </a:ext>
            </a:extLst>
          </p:cNvPr>
          <p:cNvSpPr/>
          <p:nvPr/>
        </p:nvSpPr>
        <p:spPr>
          <a:xfrm rot="5400000">
            <a:off x="781358" y="1849363"/>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0B817A82-39A8-412D-AC1E-71FAEE6D9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073" y="1314787"/>
            <a:ext cx="7391669" cy="4486438"/>
          </a:xfrm>
          <a:prstGeom prst="rect">
            <a:avLst/>
          </a:prstGeom>
        </p:spPr>
      </p:pic>
      <p:pic>
        <p:nvPicPr>
          <p:cNvPr id="30" name="图片 29">
            <a:extLst>
              <a:ext uri="{FF2B5EF4-FFF2-40B4-BE49-F238E27FC236}">
                <a16:creationId xmlns:a16="http://schemas.microsoft.com/office/drawing/2014/main" id="{F06A212B-FA73-4F34-A9C7-F40A24291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23659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14755" y="296241"/>
            <a:ext cx="803425" cy="646331"/>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客房</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Rooms</a:t>
            </a:r>
            <a:endPar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6">
            <a:extLst>
              <a:ext uri="{FF2B5EF4-FFF2-40B4-BE49-F238E27FC236}">
                <a16:creationId xmlns:a16="http://schemas.microsoft.com/office/drawing/2014/main" id="{F33CC41B-DD45-45B3-8DBB-9CCCBEC37C07}"/>
              </a:ext>
            </a:extLst>
          </p:cNvPr>
          <p:cNvGraphicFramePr>
            <a:graphicFrameLocks noGrp="1"/>
          </p:cNvGraphicFramePr>
          <p:nvPr>
            <p:custDataLst>
              <p:tags r:id="rId1"/>
            </p:custDataLst>
            <p:extLst>
              <p:ext uri="{D42A27DB-BD31-4B8C-83A1-F6EECF244321}">
                <p14:modId xmlns:p14="http://schemas.microsoft.com/office/powerpoint/2010/main" val="2092809881"/>
              </p:ext>
            </p:extLst>
          </p:nvPr>
        </p:nvGraphicFramePr>
        <p:xfrm>
          <a:off x="1625758" y="1430490"/>
          <a:ext cx="8742525" cy="4126789"/>
        </p:xfrm>
        <a:graphic>
          <a:graphicData uri="http://schemas.openxmlformats.org/drawingml/2006/table">
            <a:tbl>
              <a:tblPr/>
              <a:tblGrid>
                <a:gridCol w="2913874">
                  <a:extLst>
                    <a:ext uri="{9D8B030D-6E8A-4147-A177-3AD203B41FA5}">
                      <a16:colId xmlns:a16="http://schemas.microsoft.com/office/drawing/2014/main" val="20000"/>
                    </a:ext>
                  </a:extLst>
                </a:gridCol>
                <a:gridCol w="2915227">
                  <a:extLst>
                    <a:ext uri="{9D8B030D-6E8A-4147-A177-3AD203B41FA5}">
                      <a16:colId xmlns:a16="http://schemas.microsoft.com/office/drawing/2014/main" val="20001"/>
                    </a:ext>
                  </a:extLst>
                </a:gridCol>
                <a:gridCol w="2913424">
                  <a:extLst>
                    <a:ext uri="{9D8B030D-6E8A-4147-A177-3AD203B41FA5}">
                      <a16:colId xmlns:a16="http://schemas.microsoft.com/office/drawing/2014/main" val="20002"/>
                    </a:ext>
                  </a:extLst>
                </a:gridCol>
              </a:tblGrid>
              <a:tr h="625723">
                <a:tc gridSpan="3">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200" b="1" i="0" u="none" strike="noStrike" cap="none" spc="1000" normalizeH="0" baseline="0" dirty="0">
                          <a:ln>
                            <a:noFill/>
                          </a:ln>
                          <a:solidFill>
                            <a:schemeClr val="bg2">
                              <a:lumMod val="50000"/>
                            </a:schemeClr>
                          </a:solidFill>
                          <a:effectLst/>
                          <a:latin typeface="宋体" panose="02010600030101010101" pitchFamily="2" charset="-122"/>
                          <a:ea typeface="宋体" panose="02010600030101010101" pitchFamily="2" charset="-122"/>
                        </a:rPr>
                        <a:t>客房概况</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254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792F">
                        <a:alpha val="20000"/>
                      </a:srgbClr>
                    </a:solidFill>
                  </a:tcPr>
                </a:tc>
                <a:tc hMerge="1">
                  <a:txBody>
                    <a:bodyPr/>
                    <a:lstStyle/>
                    <a:p>
                      <a:pPr marL="0" marR="0" lvl="0" indent="0" algn="ctr" defTabSz="914400" rtl="0" eaLnBrk="1" fontAlgn="base" latinLnBrk="0" hangingPunct="1">
                        <a:lnSpc>
                          <a:spcPct val="15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254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xBody>
                    <a:bodyPr/>
                    <a:lstStyle/>
                    <a:p>
                      <a:pPr marL="0" marR="0" lvl="0" indent="0" algn="ctr" defTabSz="914400" rtl="0" eaLnBrk="1" fontAlgn="base" latinLnBrk="0" hangingPunct="1">
                        <a:lnSpc>
                          <a:spcPct val="15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254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4080814489"/>
                  </a:ext>
                </a:extLst>
              </a:tr>
              <a:tr h="58351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客房类型</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25400" cap="flat" cmpd="sng" algn="ctr">
                      <a:solidFill>
                        <a:srgbClr val="FDECB3"/>
                      </a:solidFill>
                      <a:prstDash val="solid"/>
                      <a:round/>
                      <a:headEnd type="none" w="med" len="med"/>
                      <a:tailEnd type="none" w="med" len="med"/>
                    </a:lnT>
                    <a:lnB w="254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客房数量</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25400" cap="flat" cmpd="sng" algn="ctr">
                      <a:solidFill>
                        <a:srgbClr val="FDECB3"/>
                      </a:solidFill>
                      <a:prstDash val="solid"/>
                      <a:round/>
                      <a:headEnd type="none" w="med" len="med"/>
                      <a:tailEnd type="none" w="med" len="med"/>
                    </a:lnT>
                    <a:lnB w="254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客房面积（平方）</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25400" cap="flat" cmpd="sng" algn="ctr">
                      <a:solidFill>
                        <a:srgbClr val="FDECB3"/>
                      </a:solidFill>
                      <a:prstDash val="solid"/>
                      <a:round/>
                      <a:headEnd type="none" w="med" len="med"/>
                      <a:tailEnd type="none" w="med" len="med"/>
                    </a:lnT>
                    <a:lnB w="254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extLst>
                  <a:ext uri="{0D108BD9-81ED-4DB2-BD59-A6C34878D82A}">
                    <a16:rowId xmlns:a16="http://schemas.microsoft.com/office/drawing/2014/main" val="10000"/>
                  </a:ext>
                </a:extLst>
              </a:tr>
              <a:tr h="58351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双床房</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254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64</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254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28-32m</a:t>
                      </a:r>
                      <a:r>
                        <a:rPr kumimoji="0" lang="en-US" altLang="zh-CN" sz="1800" b="0" i="0" baseline="30000" dirty="0">
                          <a:ln>
                            <a:noFill/>
                          </a:ln>
                          <a:solidFill>
                            <a:schemeClr val="bg2">
                              <a:lumMod val="25000"/>
                            </a:schemeClr>
                          </a:solidFill>
                          <a:effectLst/>
                          <a:uFillTx/>
                          <a:latin typeface="宋体" panose="02010600030101010101" pitchFamily="2" charset="-122"/>
                          <a:ea typeface="宋体" panose="02010600030101010101" pitchFamily="2" charset="-122"/>
                        </a:rPr>
                        <a:t>2</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254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extLst>
                  <a:ext uri="{0D108BD9-81ED-4DB2-BD59-A6C34878D82A}">
                    <a16:rowId xmlns:a16="http://schemas.microsoft.com/office/drawing/2014/main" val="10001"/>
                  </a:ext>
                </a:extLst>
              </a:tr>
              <a:tr h="58351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大床房</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16</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28-32</a:t>
                      </a:r>
                      <a:r>
                        <a:rPr lang="en-US" altLang="zh-CN" sz="1800" dirty="0">
                          <a:ln>
                            <a:noFill/>
                          </a:ln>
                          <a:solidFill>
                            <a:schemeClr val="bg2">
                              <a:lumMod val="25000"/>
                            </a:schemeClr>
                          </a:solidFill>
                          <a:effectLst/>
                          <a:latin typeface="宋体" panose="02010600030101010101" pitchFamily="2" charset="-122"/>
                          <a:ea typeface="宋体" panose="02010600030101010101" pitchFamily="2" charset="-122"/>
                          <a:sym typeface="+mn-ea"/>
                        </a:rPr>
                        <a:t>m</a:t>
                      </a:r>
                      <a:r>
                        <a:rPr lang="en-US" altLang="zh-CN" sz="1800" baseline="30000" dirty="0">
                          <a:ln>
                            <a:noFill/>
                          </a:ln>
                          <a:solidFill>
                            <a:schemeClr val="bg2">
                              <a:lumMod val="25000"/>
                            </a:schemeClr>
                          </a:solidFill>
                          <a:effectLst/>
                          <a:uFillTx/>
                          <a:latin typeface="宋体" panose="02010600030101010101" pitchFamily="2" charset="-122"/>
                          <a:ea typeface="宋体" panose="02010600030101010101" pitchFamily="2" charset="-122"/>
                          <a:sym typeface="+mn-ea"/>
                        </a:rPr>
                        <a:t>2</a:t>
                      </a:r>
                      <a:endPar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extLst>
                  <a:ext uri="{0D108BD9-81ED-4DB2-BD59-A6C34878D82A}">
                    <a16:rowId xmlns:a16="http://schemas.microsoft.com/office/drawing/2014/main" val="10002"/>
                  </a:ext>
                </a:extLst>
              </a:tr>
              <a:tr h="58351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豪华双床房</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73</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28-32</a:t>
                      </a:r>
                      <a:r>
                        <a:rPr lang="en-US" altLang="zh-CN" sz="1800" dirty="0">
                          <a:ln>
                            <a:noFill/>
                          </a:ln>
                          <a:solidFill>
                            <a:schemeClr val="bg2">
                              <a:lumMod val="25000"/>
                            </a:schemeClr>
                          </a:solidFill>
                          <a:effectLst/>
                          <a:latin typeface="宋体" panose="02010600030101010101" pitchFamily="2" charset="-122"/>
                          <a:ea typeface="宋体" panose="02010600030101010101" pitchFamily="2" charset="-122"/>
                          <a:sym typeface="+mn-ea"/>
                        </a:rPr>
                        <a:t>m</a:t>
                      </a:r>
                      <a:r>
                        <a:rPr lang="en-US" altLang="zh-CN" sz="1800" baseline="30000" dirty="0">
                          <a:ln>
                            <a:noFill/>
                          </a:ln>
                          <a:solidFill>
                            <a:schemeClr val="bg2">
                              <a:lumMod val="25000"/>
                            </a:schemeClr>
                          </a:solidFill>
                          <a:effectLst/>
                          <a:uFillTx/>
                          <a:latin typeface="宋体" panose="02010600030101010101" pitchFamily="2" charset="-122"/>
                          <a:ea typeface="宋体" panose="02010600030101010101" pitchFamily="2" charset="-122"/>
                          <a:sym typeface="+mn-ea"/>
                        </a:rPr>
                        <a:t>2</a:t>
                      </a:r>
                      <a:endPar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extLst>
                  <a:ext uri="{0D108BD9-81ED-4DB2-BD59-A6C34878D82A}">
                    <a16:rowId xmlns:a16="http://schemas.microsoft.com/office/drawing/2014/main" val="10003"/>
                  </a:ext>
                </a:extLst>
              </a:tr>
              <a:tr h="58351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豪华大床房</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21</a:t>
                      </a:r>
                      <a:endParaRPr kumimoji="0" 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28-32</a:t>
                      </a:r>
                      <a:r>
                        <a:rPr lang="en-US" altLang="zh-CN" sz="1800" dirty="0">
                          <a:ln>
                            <a:noFill/>
                          </a:ln>
                          <a:solidFill>
                            <a:schemeClr val="bg2">
                              <a:lumMod val="25000"/>
                            </a:schemeClr>
                          </a:solidFill>
                          <a:effectLst/>
                          <a:latin typeface="宋体" panose="02010600030101010101" pitchFamily="2" charset="-122"/>
                          <a:ea typeface="宋体" panose="02010600030101010101" pitchFamily="2" charset="-122"/>
                          <a:sym typeface="+mn-ea"/>
                        </a:rPr>
                        <a:t>m</a:t>
                      </a:r>
                      <a:r>
                        <a:rPr lang="en-US" altLang="zh-CN" sz="1800" baseline="30000" dirty="0">
                          <a:ln>
                            <a:noFill/>
                          </a:ln>
                          <a:solidFill>
                            <a:schemeClr val="bg2">
                              <a:lumMod val="25000"/>
                            </a:schemeClr>
                          </a:solidFill>
                          <a:effectLst/>
                          <a:uFillTx/>
                          <a:latin typeface="宋体" panose="02010600030101010101" pitchFamily="2" charset="-122"/>
                          <a:ea typeface="宋体" panose="02010600030101010101" pitchFamily="2" charset="-122"/>
                          <a:sym typeface="+mn-ea"/>
                        </a:rPr>
                        <a:t>2</a:t>
                      </a:r>
                      <a:endPar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7F3"/>
                    </a:solidFill>
                  </a:tcPr>
                </a:tc>
                <a:extLst>
                  <a:ext uri="{0D108BD9-81ED-4DB2-BD59-A6C34878D82A}">
                    <a16:rowId xmlns:a16="http://schemas.microsoft.com/office/drawing/2014/main" val="10004"/>
                  </a:ext>
                </a:extLst>
              </a:tr>
              <a:tr h="58351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高级套房</a:t>
                      </a: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3</a:t>
                      </a:r>
                      <a:endParaRPr kumimoji="0" lang="en-US"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rPr>
                        <a:t>56-64</a:t>
                      </a:r>
                      <a:r>
                        <a:rPr lang="en-US" altLang="zh-CN" sz="1800" dirty="0">
                          <a:ln>
                            <a:noFill/>
                          </a:ln>
                          <a:solidFill>
                            <a:schemeClr val="bg2">
                              <a:lumMod val="25000"/>
                            </a:schemeClr>
                          </a:solidFill>
                          <a:effectLst/>
                          <a:latin typeface="宋体" panose="02010600030101010101" pitchFamily="2" charset="-122"/>
                          <a:ea typeface="宋体" panose="02010600030101010101" pitchFamily="2" charset="-122"/>
                          <a:sym typeface="+mn-ea"/>
                        </a:rPr>
                        <a:t>m</a:t>
                      </a:r>
                      <a:r>
                        <a:rPr lang="en-US" altLang="zh-CN" sz="1800" baseline="30000" dirty="0">
                          <a:ln>
                            <a:noFill/>
                          </a:ln>
                          <a:solidFill>
                            <a:schemeClr val="bg2">
                              <a:lumMod val="25000"/>
                            </a:schemeClr>
                          </a:solidFill>
                          <a:effectLst/>
                          <a:uFillTx/>
                          <a:latin typeface="宋体" panose="02010600030101010101" pitchFamily="2" charset="-122"/>
                          <a:ea typeface="宋体" panose="02010600030101010101" pitchFamily="2" charset="-122"/>
                          <a:sym typeface="+mn-ea"/>
                        </a:rPr>
                        <a:t>2</a:t>
                      </a:r>
                      <a:endParaRPr kumimoji="0" lang="en-US" altLang="zh-CN" sz="1800" b="0" i="0" u="none" strike="noStrike" cap="none" normalizeH="0" baseline="0" dirty="0">
                        <a:ln>
                          <a:noFill/>
                        </a:ln>
                        <a:solidFill>
                          <a:schemeClr val="bg2">
                            <a:lumMod val="2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rgbClr val="FDECB3"/>
                      </a:solidFill>
                      <a:prstDash val="solid"/>
                      <a:round/>
                      <a:headEnd type="none" w="med" len="med"/>
                      <a:tailEnd type="none" w="med" len="med"/>
                    </a:lnL>
                    <a:lnR w="12700" cap="flat" cmpd="sng" algn="ctr">
                      <a:solidFill>
                        <a:srgbClr val="FDECB3"/>
                      </a:solidFill>
                      <a:prstDash val="solid"/>
                      <a:round/>
                      <a:headEnd type="none" w="med" len="med"/>
                      <a:tailEnd type="none" w="med" len="med"/>
                    </a:lnR>
                    <a:lnT w="12700" cap="flat" cmpd="sng" algn="ctr">
                      <a:solidFill>
                        <a:srgbClr val="FDECB3"/>
                      </a:solidFill>
                      <a:prstDash val="solid"/>
                      <a:round/>
                      <a:headEnd type="none" w="med" len="med"/>
                      <a:tailEnd type="none" w="med" len="med"/>
                    </a:lnT>
                    <a:lnB w="12700" cap="flat" cmpd="sng" algn="ctr">
                      <a:solidFill>
                        <a:srgbClr val="FDECB3"/>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9F69">
                        <a:alpha val="20000"/>
                      </a:srgbClr>
                    </a:solidFill>
                  </a:tcPr>
                </a:tc>
                <a:extLst>
                  <a:ext uri="{0D108BD9-81ED-4DB2-BD59-A6C34878D82A}">
                    <a16:rowId xmlns:a16="http://schemas.microsoft.com/office/drawing/2014/main" val="10005"/>
                  </a:ext>
                </a:extLst>
              </a:tr>
            </a:tbl>
          </a:graphicData>
        </a:graphic>
      </p:graphicFrame>
      <p:pic>
        <p:nvPicPr>
          <p:cNvPr id="14" name="图片 13">
            <a:extLst>
              <a:ext uri="{FF2B5EF4-FFF2-40B4-BE49-F238E27FC236}">
                <a16:creationId xmlns:a16="http://schemas.microsoft.com/office/drawing/2014/main" id="{3502B474-1585-47A7-8A95-E11455D7B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spTree>
    <p:extLst>
      <p:ext uri="{BB962C8B-B14F-4D97-AF65-F5344CB8AC3E}">
        <p14:creationId xmlns:p14="http://schemas.microsoft.com/office/powerpoint/2010/main" val="181714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163DD-9F0B-4409-BE7B-61131DDCD70F}"/>
              </a:ext>
            </a:extLst>
          </p:cNvPr>
          <p:cNvSpPr/>
          <p:nvPr/>
        </p:nvSpPr>
        <p:spPr>
          <a:xfrm>
            <a:off x="263595" y="236470"/>
            <a:ext cx="11664810" cy="706102"/>
          </a:xfrm>
          <a:prstGeom prst="rect">
            <a:avLst/>
          </a:prstGeom>
          <a:gradFill flip="none" rotWithShape="1">
            <a:gsLst>
              <a:gs pos="0">
                <a:srgbClr val="FFBC97"/>
              </a:gs>
              <a:gs pos="98000">
                <a:srgbClr val="FF5E00"/>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a:extLst>
              <a:ext uri="{FF2B5EF4-FFF2-40B4-BE49-F238E27FC236}">
                <a16:creationId xmlns:a16="http://schemas.microsoft.com/office/drawing/2014/main" id="{40AD85EA-33A3-4077-8841-E67BFE762CEA}"/>
              </a:ext>
            </a:extLst>
          </p:cNvPr>
          <p:cNvSpPr/>
          <p:nvPr/>
        </p:nvSpPr>
        <p:spPr>
          <a:xfrm rot="5400000">
            <a:off x="219789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0B4C2253-737F-4E6E-9C32-57654A2EF4A9}"/>
              </a:ext>
            </a:extLst>
          </p:cNvPr>
          <p:cNvSpPr/>
          <p:nvPr/>
        </p:nvSpPr>
        <p:spPr>
          <a:xfrm rot="5400000">
            <a:off x="2756695"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98AE7F7F-94FD-4692-8275-9FEE32073230}"/>
              </a:ext>
            </a:extLst>
          </p:cNvPr>
          <p:cNvSpPr/>
          <p:nvPr/>
        </p:nvSpPr>
        <p:spPr>
          <a:xfrm rot="5400000">
            <a:off x="3315492" y="6261310"/>
            <a:ext cx="401785" cy="318654"/>
          </a:xfrm>
          <a:prstGeom prst="triangle">
            <a:avLst/>
          </a:prstGeom>
          <a:solidFill>
            <a:srgbClr val="FF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A833267-BA9B-4C50-B2C9-DD08C9D197AC}"/>
              </a:ext>
            </a:extLst>
          </p:cNvPr>
          <p:cNvSpPr txBox="1"/>
          <p:nvPr/>
        </p:nvSpPr>
        <p:spPr>
          <a:xfrm>
            <a:off x="456946" y="268255"/>
            <a:ext cx="1731564" cy="1015663"/>
          </a:xfrm>
          <a:prstGeom prst="rect">
            <a:avLst/>
          </a:prstGeom>
          <a:noFill/>
        </p:spPr>
        <p:txBody>
          <a:bodyPr wrap="none" rtlCol="0">
            <a:spAutoFit/>
          </a:bodyPr>
          <a:lstStyle/>
          <a:p>
            <a:r>
              <a:rPr lang="zh-CN" altLang="en-US" sz="2400" b="1" dirty="0">
                <a:solidFill>
                  <a:schemeClr val="bg1"/>
                </a:solidFill>
                <a:latin typeface="宋体" panose="02010600030101010101" pitchFamily="2" charset="-122"/>
                <a:ea typeface="宋体" panose="02010600030101010101" pitchFamily="2" charset="-122"/>
              </a:rPr>
              <a:t>全日制餐厅</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Add Restaurant</a:t>
            </a:r>
          </a:p>
          <a:p>
            <a:endParaRPr lang="zh-CN" altLang="en-US" sz="2400" b="1" dirty="0">
              <a:solidFill>
                <a:schemeClr val="bg1"/>
              </a:solidFill>
              <a:latin typeface="宋体" panose="02010600030101010101" pitchFamily="2" charset="-122"/>
              <a:ea typeface="宋体" panose="02010600030101010101" pitchFamily="2" charset="-122"/>
            </a:endParaRPr>
          </a:p>
        </p:txBody>
      </p:sp>
      <p:sp>
        <p:nvSpPr>
          <p:cNvPr id="13" name="等腰三角形 12">
            <a:extLst>
              <a:ext uri="{FF2B5EF4-FFF2-40B4-BE49-F238E27FC236}">
                <a16:creationId xmlns:a16="http://schemas.microsoft.com/office/drawing/2014/main" id="{E5F0D970-8214-4966-A378-AAFB4BD1E9B5}"/>
              </a:ext>
            </a:extLst>
          </p:cNvPr>
          <p:cNvSpPr/>
          <p:nvPr/>
        </p:nvSpPr>
        <p:spPr>
          <a:xfrm rot="5400000">
            <a:off x="3874288" y="6261310"/>
            <a:ext cx="401785" cy="318654"/>
          </a:xfrm>
          <a:prstGeom prst="triangle">
            <a:avLst/>
          </a:prstGeom>
          <a:solidFill>
            <a:srgbClr val="FF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5AEB873-90EF-46F0-B6F1-68E68E9A4027}"/>
              </a:ext>
            </a:extLst>
          </p:cNvPr>
          <p:cNvSpPr/>
          <p:nvPr/>
        </p:nvSpPr>
        <p:spPr>
          <a:xfrm rot="5400000">
            <a:off x="4543917" y="6261310"/>
            <a:ext cx="401785" cy="318654"/>
          </a:xfrm>
          <a:prstGeom prst="triangle">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E01633E-6E1B-4482-B0B5-28CAC30E610B}"/>
              </a:ext>
            </a:extLst>
          </p:cNvPr>
          <p:cNvSpPr/>
          <p:nvPr/>
        </p:nvSpPr>
        <p:spPr>
          <a:xfrm>
            <a:off x="4904136" y="6394291"/>
            <a:ext cx="6876000" cy="45719"/>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EBABD84-8F46-46F7-8038-44FA1E7FD1E5}"/>
              </a:ext>
            </a:extLst>
          </p:cNvPr>
          <p:cNvSpPr txBox="1"/>
          <p:nvPr/>
        </p:nvSpPr>
        <p:spPr>
          <a:xfrm>
            <a:off x="7485994" y="4536709"/>
            <a:ext cx="3948006" cy="1412374"/>
          </a:xfrm>
          <a:prstGeom prst="rect">
            <a:avLst/>
          </a:prstGeom>
          <a:noFill/>
        </p:spPr>
        <p:txBody>
          <a:bodyPr wrap="square" rtlCol="0">
            <a:spAutoFit/>
          </a:bodyPr>
          <a:lstStyle/>
          <a:p>
            <a:pPr>
              <a:lnSpc>
                <a:spcPct val="150000"/>
              </a:lnSpc>
            </a:pPr>
            <a:r>
              <a:rPr lang="zh-CN" altLang="en-US" sz="1400" b="1" kern="100" dirty="0">
                <a:solidFill>
                  <a:schemeClr val="bg2">
                    <a:lumMod val="10000"/>
                  </a:schemeClr>
                </a:solidFill>
                <a:latin typeface="宋体" panose="02010600030101010101" pitchFamily="2" charset="-122"/>
                <a:ea typeface="宋体" panose="02010600030101010101" pitchFamily="2" charset="-122"/>
              </a:rPr>
              <a:t>楼层：</a:t>
            </a:r>
            <a:r>
              <a:rPr lang="en-US" altLang="zh-CN" sz="1400" b="1" kern="100" dirty="0">
                <a:solidFill>
                  <a:schemeClr val="bg2">
                    <a:lumMod val="10000"/>
                  </a:schemeClr>
                </a:solidFill>
                <a:latin typeface="宋体" panose="02010600030101010101" pitchFamily="2" charset="-122"/>
                <a:ea typeface="宋体" panose="02010600030101010101" pitchFamily="2" charset="-122"/>
              </a:rPr>
              <a:t>3</a:t>
            </a:r>
            <a:r>
              <a:rPr lang="zh-CN" altLang="en-US" sz="1400" b="1" kern="100" dirty="0">
                <a:solidFill>
                  <a:schemeClr val="bg2">
                    <a:lumMod val="10000"/>
                  </a:schemeClr>
                </a:solidFill>
                <a:latin typeface="宋体" panose="02010600030101010101" pitchFamily="2" charset="-122"/>
                <a:ea typeface="宋体" panose="02010600030101010101" pitchFamily="2" charset="-122"/>
              </a:rPr>
              <a:t>层</a:t>
            </a:r>
          </a:p>
          <a:p>
            <a:pPr>
              <a:lnSpc>
                <a:spcPct val="150000"/>
              </a:lnSpc>
            </a:pPr>
            <a:r>
              <a:rPr lang="zh-CN" altLang="en-US" sz="1400" b="1" kern="100" dirty="0">
                <a:solidFill>
                  <a:schemeClr val="bg2">
                    <a:lumMod val="10000"/>
                  </a:schemeClr>
                </a:solidFill>
                <a:latin typeface="宋体" panose="02010600030101010101" pitchFamily="2" charset="-122"/>
                <a:ea typeface="宋体" panose="02010600030101010101" pitchFamily="2" charset="-122"/>
              </a:rPr>
              <a:t>餐位：</a:t>
            </a:r>
            <a:r>
              <a:rPr lang="en-US" altLang="zh-CN" sz="1400" b="1" kern="100" dirty="0">
                <a:solidFill>
                  <a:schemeClr val="bg2">
                    <a:lumMod val="10000"/>
                  </a:schemeClr>
                </a:solidFill>
                <a:latin typeface="宋体" panose="02010600030101010101" pitchFamily="2" charset="-122"/>
                <a:ea typeface="宋体" panose="02010600030101010101" pitchFamily="2" charset="-122"/>
              </a:rPr>
              <a:t>160</a:t>
            </a:r>
            <a:r>
              <a:rPr lang="zh-CN" altLang="en-US" sz="1400" b="1" kern="100" dirty="0">
                <a:solidFill>
                  <a:schemeClr val="bg2">
                    <a:lumMod val="10000"/>
                  </a:schemeClr>
                </a:solidFill>
                <a:latin typeface="宋体" panose="02010600030101010101" pitchFamily="2" charset="-122"/>
                <a:ea typeface="宋体" panose="02010600030101010101" pitchFamily="2" charset="-122"/>
              </a:rPr>
              <a:t>人</a:t>
            </a:r>
          </a:p>
          <a:p>
            <a:pPr>
              <a:lnSpc>
                <a:spcPct val="150000"/>
              </a:lnSpc>
            </a:pPr>
            <a:r>
              <a:rPr lang="zh-CN" altLang="en-US" sz="1400" b="1" kern="100" dirty="0">
                <a:solidFill>
                  <a:schemeClr val="bg2">
                    <a:lumMod val="10000"/>
                  </a:schemeClr>
                </a:solidFill>
                <a:latin typeface="宋体" panose="02010600030101010101" pitchFamily="2" charset="-122"/>
                <a:ea typeface="宋体" panose="02010600030101010101" pitchFamily="2" charset="-122"/>
              </a:rPr>
              <a:t>正常营业时间： </a:t>
            </a:r>
            <a:r>
              <a:rPr lang="en-US" altLang="zh-CN" sz="1400" b="1" kern="100" dirty="0">
                <a:solidFill>
                  <a:schemeClr val="bg2">
                    <a:lumMod val="10000"/>
                  </a:schemeClr>
                </a:solidFill>
                <a:latin typeface="宋体" panose="02010600030101010101" pitchFamily="2" charset="-122"/>
                <a:ea typeface="宋体" panose="02010600030101010101" pitchFamily="2" charset="-122"/>
              </a:rPr>
              <a:t>07</a:t>
            </a:r>
            <a:r>
              <a:rPr lang="zh-CN" altLang="en-US" sz="1400" b="1" kern="100" dirty="0">
                <a:solidFill>
                  <a:schemeClr val="bg2">
                    <a:lumMod val="10000"/>
                  </a:schemeClr>
                </a:solidFill>
                <a:latin typeface="宋体" panose="02010600030101010101" pitchFamily="2" charset="-122"/>
                <a:ea typeface="宋体" panose="02010600030101010101" pitchFamily="2" charset="-122"/>
              </a:rPr>
              <a:t>：</a:t>
            </a:r>
            <a:r>
              <a:rPr lang="en-US" altLang="zh-CN" sz="1400" b="1" kern="100" dirty="0">
                <a:solidFill>
                  <a:schemeClr val="bg2">
                    <a:lumMod val="10000"/>
                  </a:schemeClr>
                </a:solidFill>
                <a:latin typeface="宋体" panose="02010600030101010101" pitchFamily="2" charset="-122"/>
                <a:ea typeface="宋体" panose="02010600030101010101" pitchFamily="2" charset="-122"/>
              </a:rPr>
              <a:t>00-09</a:t>
            </a:r>
            <a:r>
              <a:rPr lang="zh-CN" altLang="en-US" sz="1400" b="1" kern="100" dirty="0">
                <a:solidFill>
                  <a:schemeClr val="bg2">
                    <a:lumMod val="10000"/>
                  </a:schemeClr>
                </a:solidFill>
                <a:latin typeface="宋体" panose="02010600030101010101" pitchFamily="2" charset="-122"/>
                <a:ea typeface="宋体" panose="02010600030101010101" pitchFamily="2" charset="-122"/>
              </a:rPr>
              <a:t>：</a:t>
            </a:r>
            <a:r>
              <a:rPr lang="en-US" altLang="zh-CN" sz="1400" b="1" kern="100" dirty="0">
                <a:solidFill>
                  <a:schemeClr val="bg2">
                    <a:lumMod val="10000"/>
                  </a:schemeClr>
                </a:solidFill>
                <a:latin typeface="宋体" panose="02010600030101010101" pitchFamily="2" charset="-122"/>
                <a:ea typeface="宋体" panose="02010600030101010101" pitchFamily="2" charset="-122"/>
              </a:rPr>
              <a:t>30</a:t>
            </a:r>
            <a:endParaRPr lang="zh-CN" altLang="en-US" sz="1400" b="1" kern="100" dirty="0">
              <a:solidFill>
                <a:schemeClr val="bg2">
                  <a:lumMod val="10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en-US" altLang="zh-CN" kern="100" dirty="0">
              <a:solidFill>
                <a:srgbClr val="4D4D4D"/>
              </a:solidFill>
              <a:latin typeface="宋体" panose="02010600030101010101" pitchFamily="2" charset="-122"/>
              <a:ea typeface="宋体" panose="02010600030101010101" pitchFamily="2" charset="-122"/>
            </a:endParaRPr>
          </a:p>
        </p:txBody>
      </p:sp>
      <p:sp>
        <p:nvSpPr>
          <p:cNvPr id="21" name="等腰三角形 20">
            <a:extLst>
              <a:ext uri="{FF2B5EF4-FFF2-40B4-BE49-F238E27FC236}">
                <a16:creationId xmlns:a16="http://schemas.microsoft.com/office/drawing/2014/main" id="{695C7B42-82D2-41A4-BFDA-FDB599A7329F}"/>
              </a:ext>
            </a:extLst>
          </p:cNvPr>
          <p:cNvSpPr/>
          <p:nvPr/>
        </p:nvSpPr>
        <p:spPr>
          <a:xfrm rot="5400000">
            <a:off x="7319033" y="2677212"/>
            <a:ext cx="110285" cy="95073"/>
          </a:xfrm>
          <a:prstGeom prst="triangle">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E87F87F-8B18-4E72-8835-6E3984249C39}"/>
              </a:ext>
            </a:extLst>
          </p:cNvPr>
          <p:cNvSpPr/>
          <p:nvPr/>
        </p:nvSpPr>
        <p:spPr>
          <a:xfrm>
            <a:off x="11730445" y="942572"/>
            <a:ext cx="46800" cy="5472000"/>
          </a:xfrm>
          <a:prstGeom prst="rect">
            <a:avLst/>
          </a:prstGeom>
          <a:solidFill>
            <a:srgbClr val="FF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6373482A-8253-4398-BF74-E182A51694A9}"/>
              </a:ext>
            </a:extLst>
          </p:cNvPr>
          <p:cNvSpPr txBox="1"/>
          <p:nvPr/>
        </p:nvSpPr>
        <p:spPr>
          <a:xfrm>
            <a:off x="7483103" y="2448167"/>
            <a:ext cx="3733764" cy="1689373"/>
          </a:xfrm>
          <a:prstGeom prst="rect">
            <a:avLst/>
          </a:prstGeom>
          <a:noFill/>
        </p:spPr>
        <p:txBody>
          <a:bodyPr wrap="square" rtlCol="0">
            <a:spAutoFit/>
          </a:bodyPr>
          <a:lstStyle/>
          <a:p>
            <a:pPr>
              <a:lnSpc>
                <a:spcPct val="150000"/>
              </a:lnSpc>
            </a:pPr>
            <a:r>
              <a:rPr lang="zh-CN" altLang="en-US" kern="100" dirty="0">
                <a:solidFill>
                  <a:srgbClr val="4D4D4D"/>
                </a:solidFill>
                <a:latin typeface="宋体" panose="02010600030101010101" pitchFamily="2" charset="-122"/>
                <a:ea typeface="宋体" panose="02010600030101010101" pitchFamily="2" charset="-122"/>
              </a:rPr>
              <a:t>餐厅提供高达</a:t>
            </a:r>
            <a:r>
              <a:rPr lang="en-US" altLang="zh-CN" kern="100" dirty="0">
                <a:solidFill>
                  <a:srgbClr val="4D4D4D"/>
                </a:solidFill>
                <a:latin typeface="宋体" panose="02010600030101010101" pitchFamily="2" charset="-122"/>
                <a:ea typeface="宋体" panose="02010600030101010101" pitchFamily="2" charset="-122"/>
              </a:rPr>
              <a:t>30</a:t>
            </a:r>
            <a:r>
              <a:rPr lang="zh-CN" altLang="en-US" kern="100" dirty="0">
                <a:solidFill>
                  <a:srgbClr val="4D4D4D"/>
                </a:solidFill>
                <a:latin typeface="宋体" panose="02010600030101010101" pitchFamily="2" charset="-122"/>
                <a:ea typeface="宋体" panose="02010600030101010101" pitchFamily="2" charset="-122"/>
              </a:rPr>
              <a:t>余种中西菜品和</a:t>
            </a:r>
            <a:r>
              <a:rPr lang="en-US" altLang="zh-CN" kern="100" dirty="0">
                <a:solidFill>
                  <a:srgbClr val="4D4D4D"/>
                </a:solidFill>
                <a:latin typeface="宋体" panose="02010600030101010101" pitchFamily="2" charset="-122"/>
                <a:ea typeface="宋体" panose="02010600030101010101" pitchFamily="2" charset="-122"/>
              </a:rPr>
              <a:t>6</a:t>
            </a:r>
            <a:r>
              <a:rPr lang="zh-CN" altLang="en-US" kern="100" dirty="0">
                <a:solidFill>
                  <a:srgbClr val="4D4D4D"/>
                </a:solidFill>
                <a:latin typeface="宋体" panose="02010600030101010101" pitchFamily="2" charset="-122"/>
                <a:ea typeface="宋体" panose="02010600030101010101" pitchFamily="2" charset="-122"/>
              </a:rPr>
              <a:t>种冷热饮品供君选择，再配以各种餐后点心，必将为你献上美味又营养的第一餐，开启美好幸福的一天。</a:t>
            </a:r>
          </a:p>
        </p:txBody>
      </p:sp>
      <p:pic>
        <p:nvPicPr>
          <p:cNvPr id="9" name="图片 8">
            <a:extLst>
              <a:ext uri="{FF2B5EF4-FFF2-40B4-BE49-F238E27FC236}">
                <a16:creationId xmlns:a16="http://schemas.microsoft.com/office/drawing/2014/main" id="{86A707A9-4A9B-4A47-A681-1552E5FD2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386" y="335636"/>
            <a:ext cx="3086607" cy="551463"/>
          </a:xfrm>
          <a:prstGeom prst="rect">
            <a:avLst/>
          </a:prstGeom>
        </p:spPr>
      </p:pic>
      <p:pic>
        <p:nvPicPr>
          <p:cNvPr id="12" name="图片 11">
            <a:extLst>
              <a:ext uri="{FF2B5EF4-FFF2-40B4-BE49-F238E27FC236}">
                <a16:creationId xmlns:a16="http://schemas.microsoft.com/office/drawing/2014/main" id="{E65DDC58-591F-4FF4-9C87-CA7B98653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40" y="1450217"/>
            <a:ext cx="6280686" cy="3840844"/>
          </a:xfrm>
          <a:prstGeom prst="rect">
            <a:avLst/>
          </a:prstGeom>
        </p:spPr>
      </p:pic>
    </p:spTree>
    <p:extLst>
      <p:ext uri="{BB962C8B-B14F-4D97-AF65-F5344CB8AC3E}">
        <p14:creationId xmlns:p14="http://schemas.microsoft.com/office/powerpoint/2010/main" val="28279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ef7f0035-2693-4b89-82ad-71b52517574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955</Words>
  <Application>Microsoft Office PowerPoint</Application>
  <PresentationFormat>宽屏</PresentationFormat>
  <Paragraphs>93</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Lato</vt:lpstr>
      <vt:lpstr>等线</vt:lpstr>
      <vt:lpstr>等线 Light</vt:lpstr>
      <vt:lpstr>思源黑体 CN Light</vt:lpstr>
      <vt:lpstr>宋体</vt:lpstr>
      <vt:lpstr>Arial</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Chengdu Qinhuang Yongan &amp;Boutique Hotel   成都秦皇永安&amp;精品酒店 欢迎您!</dc:title>
  <dc:creator>LLL</dc:creator>
  <cp:lastModifiedBy>LLL</cp:lastModifiedBy>
  <cp:revision>55</cp:revision>
  <dcterms:created xsi:type="dcterms:W3CDTF">2020-11-04T00:55:14Z</dcterms:created>
  <dcterms:modified xsi:type="dcterms:W3CDTF">2020-12-31T03:27:04Z</dcterms:modified>
</cp:coreProperties>
</file>