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57" r:id="rId5"/>
    <p:sldId id="258" r:id="rId6"/>
    <p:sldId id="261" r:id="rId7"/>
    <p:sldId id="263" r:id="rId8"/>
    <p:sldId id="273" r:id="rId9"/>
    <p:sldId id="262" r:id="rId10"/>
    <p:sldId id="264" r:id="rId11"/>
    <p:sldId id="269" r:id="rId12"/>
    <p:sldId id="270" r:id="rId13"/>
    <p:sldId id="268" r:id="rId14"/>
    <p:sldId id="265" r:id="rId15"/>
    <p:sldId id="266" r:id="rId16"/>
    <p:sldId id="267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00"/>
    <a:srgbClr val="E5D7BD"/>
    <a:srgbClr val="B18944"/>
    <a:srgbClr val="FF792F"/>
    <a:srgbClr val="FFBC97"/>
    <a:srgbClr val="FFF7F3"/>
    <a:srgbClr val="FFDFCD"/>
    <a:srgbClr val="5F5F5F"/>
    <a:srgbClr val="FF9F69"/>
    <a:srgbClr val="FF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C0905-3733-4FDF-9C18-47BCF9105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82C110-3AEB-48CC-B1AF-78C94D929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2428AA-68CF-4439-A957-7888F461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EECE8-974C-4456-808E-11589FE6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E39832-65FE-4967-8D4D-DC395CCD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17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E4C89-A323-4BB7-A865-B3B1888D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5FB8D6-DF6B-4B40-A44F-5DA4A7CD3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F7EA7C-A209-40EC-8A1A-3AC78916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224040-328F-4B22-88B0-93F001C4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D173F-7DE0-4632-AB5E-35E6BB79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9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045CCD-D747-431E-A801-8797EA81F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59305F-A097-439B-BA83-00C6DEB6A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80C989-F9CF-4695-B47B-55AE2762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5CFE9C-97EA-467C-B92C-FC72BD79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AB040-11B2-4B2B-8971-12945B54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63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E789E-5D04-4F10-8930-58A0BB34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661934-48C0-43D9-AD53-A35B09B5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AD9C19-4886-4BB6-BF5B-D0CC7FFC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D21FA1-05A9-43A2-819B-DDC5146E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B51CAF-401E-4970-8C71-3636D687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5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1F5CE-3206-490C-8870-8988D35A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6B9870-90E2-4390-A23F-3398D1B1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ECB0EF-FBC6-4850-AB57-1511FF0F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ACBFE-19CF-493E-ABC9-EA261B48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5235FB-FAF1-4633-B98C-D88F6206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62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BB2C8-F119-499F-A99D-5AA7BA25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2089F0-72D4-4F99-A0E9-4BA77F3D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054B92-5E24-4262-92CC-24CB4606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132274-D066-437F-8552-C4F1893F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51017C-4CED-4F1A-B40B-56107308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9ADC99-4F53-49C8-BBC3-AF71B3D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0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115C0-7DBE-49EA-B3C1-410A22FB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DAFF7C-9A80-4265-961D-8617756A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A1C81B-E4DA-4246-9E6E-573D00A43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0E7B75-7C1E-4F26-B407-1BE91A52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D1788C-9607-4137-8398-036E8854E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A622BC-CFBE-4892-B154-91190C4A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39F79A9-0BE4-43A2-9779-16B23C5B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BD8687-2AB5-4229-B690-BFB382CE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24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10A4C-42C7-4D1B-907A-A26A0539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89C7A7-B7B4-41F4-9D9D-DB7D6C93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273401-A274-4F94-B82C-85DAAD9F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9011B0-4A9A-41E5-8874-A2C7EBF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1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5A9DD0-27BC-4E35-9D99-710FE168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F54AB7-2F11-4374-B25B-2BE6B47F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22FE91-EE25-4548-B6D8-329DA06D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8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66F2D-4F11-4BB1-AF38-8CCCD0D9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7E45D0-4EB6-48A7-8F4E-90CDA708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0C2002-5FF0-49E5-BE7E-219EF1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F513E8-15C3-4881-BA64-3E4305A0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75A9B7-B16C-4096-86D2-F5E8690F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3882B-BB39-4897-A64F-F2BA21E8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2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2C9EE5-814A-430D-B93F-D6B9503D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744669-E6F2-4853-9272-EFEFE7475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12B64E-6F82-4567-B19E-E9AFD5C52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DFBA13-BC78-4A39-96FA-1E80D210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9E659D-A71A-401C-BE69-37EC29D7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98EB-DCE7-4D96-9E82-20A817BE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1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BFF4FF-791F-406C-80D8-DDFFC45E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4F7EDF-9F64-47AC-A8CB-FE5FE75FC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031F5D-7A42-488B-A2F5-BCBAE0C3F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1974-DEC8-4D0D-8F57-631995344267}" type="datetimeFigureOut">
              <a:rPr lang="zh-CN" altLang="en-US" smtClean="0"/>
              <a:t>2020/12/31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96EC2-BB69-47B5-9F5A-2FE0C783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0022B-F3F9-4BE2-97E7-B248F644D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BEAD-1223-4C93-81A5-C58663E6D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79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339949"/>
            <a:ext cx="3012403" cy="6178103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9D26111-D7AF-48A8-82D9-9604FF75F3FE}"/>
              </a:ext>
            </a:extLst>
          </p:cNvPr>
          <p:cNvSpPr txBox="1"/>
          <p:nvPr/>
        </p:nvSpPr>
        <p:spPr>
          <a:xfrm>
            <a:off x="3730487" y="2049937"/>
            <a:ext cx="7832035" cy="275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Welcome to </a:t>
            </a:r>
            <a:r>
              <a:rPr lang="en-US" altLang="zh-CN" sz="400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Yongan</a:t>
            </a:r>
            <a:r>
              <a:rPr lang="en-US" altLang="zh-CN" sz="4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Hotel ! </a:t>
            </a:r>
            <a:br>
              <a:rPr lang="en-US" altLang="zh-CN" sz="4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</a:br>
            <a:r>
              <a:rPr lang="zh-CN" altLang="en-US" sz="4000" dirty="0">
                <a:ea typeface="宋体" charset="-122"/>
              </a:rPr>
              <a:t>成都秦皇永安酒店</a:t>
            </a:r>
            <a:br>
              <a:rPr lang="en-US" altLang="zh-CN" sz="4000" dirty="0">
                <a:ea typeface="宋体" charset="-122"/>
              </a:rPr>
            </a:br>
            <a:r>
              <a:rPr lang="zh-CN" altLang="en-US" sz="4000" dirty="0">
                <a:ea typeface="宋体" charset="-122"/>
              </a:rPr>
              <a:t>欢迎您</a:t>
            </a:r>
            <a:r>
              <a:rPr lang="en-US" altLang="zh-CN" sz="4000" dirty="0">
                <a:ea typeface="宋体" charset="-122"/>
              </a:rPr>
              <a:t>!</a:t>
            </a:r>
            <a:endParaRPr lang="zh-CN" altLang="en-US" sz="4000" b="1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D077BE-5E85-4185-AA56-30ECCF2F6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87" y="1252328"/>
            <a:ext cx="715618" cy="43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8255"/>
            <a:ext cx="1731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全日制餐厅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Restaurant</a:t>
            </a:r>
          </a:p>
          <a:p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7485994" y="4536709"/>
            <a:ext cx="3948006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楼层：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</a:p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餐位：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220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正常营业时间： 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07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00-09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endParaRPr lang="zh-CN" altLang="en-US" sz="1400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7319033" y="2677212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73482A-8253-4398-BF74-E182A51694A9}"/>
              </a:ext>
            </a:extLst>
          </p:cNvPr>
          <p:cNvSpPr txBox="1"/>
          <p:nvPr/>
        </p:nvSpPr>
        <p:spPr>
          <a:xfrm>
            <a:off x="7483103" y="2448167"/>
            <a:ext cx="3733764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洋溢着中西情调，提供中西自助餐，以及地方特色佳肴。</a:t>
            </a: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餐厅可提供营养丰富的中西式早餐，同时承接各种中西式自助午、晚餐，是聚会、团聚的不二之选。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DA3F12-7738-4053-A70D-C2DFCBF4A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AE7216-553C-4EDF-AC74-41DB2742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75" y="1611034"/>
            <a:ext cx="6274813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8255"/>
            <a:ext cx="22779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永慧中餐厅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 err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Yonghui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Chinese Restaurant</a:t>
            </a:r>
          </a:p>
          <a:p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594778" y="155317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73482A-8253-4398-BF74-E182A51694A9}"/>
              </a:ext>
            </a:extLst>
          </p:cNvPr>
          <p:cNvSpPr txBox="1"/>
          <p:nvPr/>
        </p:nvSpPr>
        <p:spPr>
          <a:xfrm>
            <a:off x="758847" y="1324128"/>
            <a:ext cx="3881959" cy="129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7930">
              <a:lnSpc>
                <a:spcPct val="150000"/>
              </a:lnSpc>
            </a:pPr>
            <a:r>
              <a:rPr lang="zh-CN" altLang="en-US" sz="1800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FZHei-B01S" panose="02010601030101010101" pitchFamily="2" charset="-122"/>
              </a:rPr>
              <a:t>永慧中餐厅，面积</a:t>
            </a:r>
            <a:r>
              <a:rPr lang="en-US" altLang="zh-CN" sz="1800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FZHei-B01S" panose="02010601030101010101" pitchFamily="2" charset="-122"/>
              </a:rPr>
              <a:t>220</a:t>
            </a:r>
            <a:r>
              <a:rPr lang="zh-CN" altLang="en-US" sz="1800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FZHei-B01S" panose="02010601030101010101" pitchFamily="2" charset="-122"/>
              </a:rPr>
              <a:t>平方米，以川、粤美食为主，为客人提供健康、营养的美味大餐。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BB2B04-E5BF-4A52-855F-981D7A4D37AF}"/>
              </a:ext>
            </a:extLst>
          </p:cNvPr>
          <p:cNvSpPr txBox="1"/>
          <p:nvPr/>
        </p:nvSpPr>
        <p:spPr>
          <a:xfrm>
            <a:off x="758847" y="2707230"/>
            <a:ext cx="3951876" cy="205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楼层：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</a:p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餐位：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正常营业时间：</a:t>
            </a:r>
          </a:p>
          <a:p>
            <a:pPr>
              <a:lnSpc>
                <a:spcPct val="150000"/>
              </a:lnSpc>
            </a:pP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午餐：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30-14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00</a:t>
            </a:r>
          </a:p>
          <a:p>
            <a:pPr>
              <a:lnSpc>
                <a:spcPct val="150000"/>
              </a:lnSpc>
            </a:pP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晚餐：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30-21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</a:p>
          <a:p>
            <a:pPr>
              <a:lnSpc>
                <a:spcPct val="150000"/>
              </a:lnSpc>
            </a:pP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DCE06F-BBE5-48E5-AD11-1BADCA9C53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C16D13-68FB-48D3-AB11-CE1CACC53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705" y="1472350"/>
            <a:ext cx="5869950" cy="39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8255"/>
            <a:ext cx="1422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酒店美食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Food</a:t>
            </a:r>
          </a:p>
          <a:p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594778" y="155317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73482A-8253-4398-BF74-E182A51694A9}"/>
              </a:ext>
            </a:extLst>
          </p:cNvPr>
          <p:cNvSpPr txBox="1"/>
          <p:nvPr/>
        </p:nvSpPr>
        <p:spPr>
          <a:xfrm>
            <a:off x="758847" y="1324128"/>
            <a:ext cx="10583408" cy="88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930">
              <a:lnSpc>
                <a:spcPct val="150000"/>
              </a:lnSpc>
            </a:pPr>
            <a:r>
              <a:rPr lang="zh-CN" altLang="en-US" sz="1800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酒店为您提供以鱼香、麻辣、怪味、椒麻等味型为主的地道川菜，清鲜醇浓，麻辣辛香，一菜一格，百菜百味，让您的味蕾跳舞，回味无穷。</a:t>
            </a:r>
            <a:endParaRPr lang="en-US" altLang="zh-CN" sz="1800" dirty="0">
              <a:solidFill>
                <a:srgbClr val="26262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B7865A-DF32-4B28-9D88-59F74054BF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76A5D1-6BBF-46F1-BEE8-6DEFFB5A5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0" y="3222973"/>
            <a:ext cx="2151848" cy="2151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3F193-F7C7-42CB-8AF0-552C2A80B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49" y="3224120"/>
            <a:ext cx="2150701" cy="21507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2E69695-F079-48C8-999E-D3AF71C34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00" y="3222973"/>
            <a:ext cx="2150701" cy="21507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C864F96-17E3-49C8-8058-F0FDE633D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35" y="3222973"/>
            <a:ext cx="21526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8255"/>
            <a:ext cx="2205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永安多功能厅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 err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Yongan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Multifunctional Hall</a:t>
            </a:r>
          </a:p>
          <a:p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697457" y="2311889"/>
            <a:ext cx="3948006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永安厅摆放形式可根据会议需要布置</a:t>
            </a:r>
            <a:r>
              <a:rPr lang="en-US" altLang="zh-CN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594778" y="155317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73482A-8253-4398-BF74-E182A51694A9}"/>
              </a:ext>
            </a:extLst>
          </p:cNvPr>
          <p:cNvSpPr txBox="1"/>
          <p:nvPr/>
        </p:nvSpPr>
        <p:spPr>
          <a:xfrm>
            <a:off x="758847" y="1324128"/>
            <a:ext cx="3881959" cy="129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7930">
              <a:lnSpc>
                <a:spcPct val="150000"/>
              </a:lnSpc>
            </a:pPr>
            <a:r>
              <a:rPr lang="zh-CN" altLang="en-US" sz="1800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FZHei-B01S" panose="02010601030101010101" pitchFamily="2" charset="-122"/>
              </a:rPr>
              <a:t>永安厅可满足客人全方位的会议需求，同时该厅还配备</a:t>
            </a:r>
            <a:r>
              <a:rPr lang="en-US" altLang="zh-CN" sz="1800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FZHei-B01S" panose="02010601030101010101" pitchFamily="2" charset="-122"/>
              </a:rPr>
              <a:t>LED</a:t>
            </a:r>
            <a:r>
              <a:rPr lang="zh-CN" altLang="en-US" sz="1800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FZHei-B01S" panose="02010601030101010101" pitchFamily="2" charset="-122"/>
              </a:rPr>
              <a:t>多媒体液晶显示屏，是会议、宴请的最佳之选</a:t>
            </a:r>
            <a:r>
              <a:rPr lang="zh-CN" altLang="en-US" dirty="0">
                <a:solidFill>
                  <a:srgbClr val="26262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FZHei-B01S" panose="02010601030101010101" pitchFamily="2" charset="-122"/>
              </a:rPr>
              <a:t>。</a:t>
            </a:r>
            <a:endParaRPr lang="en-US" altLang="zh-CN" sz="1800" dirty="0">
              <a:solidFill>
                <a:srgbClr val="26262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FZHei-B01S" panose="02010601030101010101" pitchFamily="2" charset="-122"/>
            </a:endParaRPr>
          </a:p>
        </p:txBody>
      </p:sp>
      <p:graphicFrame>
        <p:nvGraphicFramePr>
          <p:cNvPr id="8" name="表格 9">
            <a:extLst>
              <a:ext uri="{FF2B5EF4-FFF2-40B4-BE49-F238E27FC236}">
                <a16:creationId xmlns:a16="http://schemas.microsoft.com/office/drawing/2014/main" id="{37F16309-0DDF-4139-9E8B-4DA7A381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75832"/>
              </p:ext>
            </p:extLst>
          </p:nvPr>
        </p:nvGraphicFramePr>
        <p:xfrm>
          <a:off x="824072" y="3420405"/>
          <a:ext cx="3761410" cy="17334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2282">
                  <a:extLst>
                    <a:ext uri="{9D8B030D-6E8A-4147-A177-3AD203B41FA5}">
                      <a16:colId xmlns:a16="http://schemas.microsoft.com/office/drawing/2014/main" val="2907879034"/>
                    </a:ext>
                  </a:extLst>
                </a:gridCol>
                <a:gridCol w="752282">
                  <a:extLst>
                    <a:ext uri="{9D8B030D-6E8A-4147-A177-3AD203B41FA5}">
                      <a16:colId xmlns:a16="http://schemas.microsoft.com/office/drawing/2014/main" val="2009863048"/>
                    </a:ext>
                  </a:extLst>
                </a:gridCol>
                <a:gridCol w="752282">
                  <a:extLst>
                    <a:ext uri="{9D8B030D-6E8A-4147-A177-3AD203B41FA5}">
                      <a16:colId xmlns:a16="http://schemas.microsoft.com/office/drawing/2014/main" val="1057145649"/>
                    </a:ext>
                  </a:extLst>
                </a:gridCol>
                <a:gridCol w="752282">
                  <a:extLst>
                    <a:ext uri="{9D8B030D-6E8A-4147-A177-3AD203B41FA5}">
                      <a16:colId xmlns:a16="http://schemas.microsoft.com/office/drawing/2014/main" val="152440639"/>
                    </a:ext>
                  </a:extLst>
                </a:gridCol>
                <a:gridCol w="752282">
                  <a:extLst>
                    <a:ext uri="{9D8B030D-6E8A-4147-A177-3AD203B41FA5}">
                      <a16:colId xmlns:a16="http://schemas.microsoft.com/office/drawing/2014/main" val="838089682"/>
                    </a:ext>
                  </a:extLst>
                </a:gridCol>
              </a:tblGrid>
              <a:tr h="577828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类型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圆桌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剧院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教室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U</a:t>
                      </a:r>
                      <a:r>
                        <a:rPr lang="zh-CN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型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33299"/>
                  </a:ext>
                </a:extLst>
              </a:tr>
              <a:tr h="5778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人数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250</a:t>
                      </a:r>
                      <a:endParaRPr lang="zh-CN" altLang="en-US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360</a:t>
                      </a:r>
                      <a:endParaRPr lang="zh-CN" altLang="en-US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260</a:t>
                      </a:r>
                      <a:endParaRPr lang="zh-CN" altLang="en-US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120</a:t>
                      </a:r>
                      <a:endParaRPr lang="zh-CN" altLang="en-US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03710"/>
                  </a:ext>
                </a:extLst>
              </a:tr>
              <a:tr h="5778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面积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330</a:t>
                      </a:r>
                      <a:r>
                        <a:rPr lang="zh-CN" altLang="en-US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</a:rPr>
                        <a:t>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373208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2EB7422E-9C8A-4C00-A3B2-310FCBD6E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F0949AF-B9BB-45B9-AEED-DF01C35B26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248" y="3496508"/>
            <a:ext cx="3808596" cy="26809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CBB921C-C8E3-4BB7-9832-FE0E232E81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705" y="1074794"/>
            <a:ext cx="3808596" cy="26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8255"/>
            <a:ext cx="2350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成都及周边景点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Tourist locations</a:t>
            </a:r>
          </a:p>
          <a:p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1199803" y="3678572"/>
            <a:ext cx="4028531" cy="216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100" dirty="0">
                <a:solidFill>
                  <a:srgbClr val="FF5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兴隆湖生态景区</a:t>
            </a:r>
            <a:endParaRPr lang="en-US" altLang="zh-CN" sz="1400" kern="100" dirty="0">
              <a:solidFill>
                <a:srgbClr val="FF5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占地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4500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亩的兴隆湖生态绿地不仅仅是一处生态公园，还是成都百里城市中轴线上的一项集防洪、灌溉、生态、景观等为一体的综合性水生态治理工程，被誉为天府新区“生态之肾”。</a:t>
            </a:r>
          </a:p>
          <a:p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车程：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endParaRPr lang="en-US" altLang="zh-CN" sz="1400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1144662" y="390651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00CDC4-8D61-42BB-A6CF-E8A049E9B919}"/>
              </a:ext>
            </a:extLst>
          </p:cNvPr>
          <p:cNvSpPr txBox="1"/>
          <p:nvPr/>
        </p:nvSpPr>
        <p:spPr>
          <a:xfrm>
            <a:off x="6509376" y="3635543"/>
            <a:ext cx="3996843" cy="216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100" dirty="0">
                <a:solidFill>
                  <a:srgbClr val="FF5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麓山国际高尔夫俱乐部</a:t>
            </a:r>
            <a:endParaRPr lang="en-US" altLang="zh-CN" sz="1400" kern="100" dirty="0">
              <a:solidFill>
                <a:srgbClr val="FF5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该高尔夫球场是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JMP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美国高尔夫建筑师又一新作品，麓山俱乐部是四川省乃至整个西部最优秀的球场之一。　球场全长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7300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码，标准杆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72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杆，可以举办世界冠军赛。同时具有非常特别的设计概念和国际标准的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洞。</a:t>
            </a:r>
          </a:p>
          <a:p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车程：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endParaRPr lang="en-US" altLang="zh-CN" sz="1400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C9823F9-663C-492E-90E8-3972D5846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05" y="3899454"/>
            <a:ext cx="97544" cy="109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99FBE2-DE7C-4DD4-A2BF-97AB4827B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2BC585-444E-4D69-9281-BCCE32022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605" y="1110188"/>
            <a:ext cx="4045614" cy="262110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2880BC8-82E7-4996-A109-AEE2D8D0F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77" y="1153717"/>
            <a:ext cx="4078957" cy="26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8255"/>
            <a:ext cx="2350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成都及周边景点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Tourist locations</a:t>
            </a:r>
          </a:p>
          <a:p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1199804" y="3678572"/>
            <a:ext cx="3985554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100" dirty="0">
                <a:solidFill>
                  <a:srgbClr val="FF5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成都大熊猫繁育研究基地</a:t>
            </a:r>
            <a:endParaRPr lang="en-US" altLang="zh-CN" sz="1400" kern="100" dirty="0">
              <a:solidFill>
                <a:srgbClr val="FF5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拯救濒危野生动物大熊猫而兴建的非盈利性大熊猫繁育科研机构。大熊猫博物馆内珍贵的资料，丰富的展品举世无双，是认识大熊猫，回归大自然，观光旅游，休闲娱乐的极佳场所，您还可以在基地内近距离接触到熊猫宝宝。</a:t>
            </a:r>
          </a:p>
          <a:p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车程：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endParaRPr lang="en-US" altLang="zh-CN" sz="1400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 b="1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1144662" y="390651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00CDC4-8D61-42BB-A6CF-E8A049E9B919}"/>
              </a:ext>
            </a:extLst>
          </p:cNvPr>
          <p:cNvSpPr txBox="1"/>
          <p:nvPr/>
        </p:nvSpPr>
        <p:spPr>
          <a:xfrm>
            <a:off x="6509376" y="3635543"/>
            <a:ext cx="3976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100" dirty="0">
                <a:solidFill>
                  <a:srgbClr val="FF5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都江堰</a:t>
            </a:r>
            <a:endParaRPr lang="en-US" altLang="zh-CN" sz="1400" kern="100" dirty="0">
              <a:solidFill>
                <a:srgbClr val="FF5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江堰位于成都平原以西都江堰市西郊岷江中游，是至今年代最久，唯一留存，以无坝引水为特征的宏大水利工程。该工程包括鱼嘴，飞沙堰和宝瓶口三个部分，它们相互作用，互为依存，科学地解决了江水的自动分流，终年灌溉着周边平原。</a:t>
            </a:r>
            <a:endParaRPr lang="en-US" altLang="zh-CN" sz="1400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从成都北站坐动车前往约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分钟即可到达。</a:t>
            </a: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C9823F9-663C-492E-90E8-3972D5846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05" y="3899454"/>
            <a:ext cx="97544" cy="109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588281-1876-46C4-A25B-6FF2C1938F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5E944B-0801-4D3A-8B94-8DB1BB298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09" y="1096134"/>
            <a:ext cx="4052849" cy="26257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BAEA06-EB7B-4DDA-A4FA-DD013C2F5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042" y="1084264"/>
            <a:ext cx="4052849" cy="26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8255"/>
            <a:ext cx="2350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成都及周边景点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Tourist locations</a:t>
            </a:r>
          </a:p>
          <a:p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1199803" y="3678572"/>
            <a:ext cx="3985052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100" dirty="0">
                <a:solidFill>
                  <a:srgbClr val="FF5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乐山大佛</a:t>
            </a:r>
            <a:endParaRPr lang="en-US" altLang="zh-CN" sz="1400" kern="100" dirty="0">
              <a:solidFill>
                <a:srgbClr val="FF5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乐山大佛，又名凌云大佛，位于四川省乐山市南岷江东岸凌云寺侧，濒大渡河、青衣江和岷江三江汇流处。大佛为弥勒佛坐像，通高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71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米，是中国最大的一尊摩崖石刻造像。乐山大佛景区属于国家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5A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级旅游景区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是世界文化与自然双重遗产峨眉山</a:t>
            </a:r>
            <a:r>
              <a:rPr lang="en-US" altLang="zh-CN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乐山大佛的组成部分。</a:t>
            </a:r>
            <a:endParaRPr lang="en-US" altLang="zh-CN" sz="1400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从成都东站坐动车前往约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分钟即可到达。</a:t>
            </a:r>
            <a:endParaRPr lang="en-US" altLang="zh-CN" sz="1400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1144662" y="390651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00CDC4-8D61-42BB-A6CF-E8A049E9B919}"/>
              </a:ext>
            </a:extLst>
          </p:cNvPr>
          <p:cNvSpPr txBox="1"/>
          <p:nvPr/>
        </p:nvSpPr>
        <p:spPr>
          <a:xfrm>
            <a:off x="6509376" y="3635543"/>
            <a:ext cx="3985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100" dirty="0">
                <a:solidFill>
                  <a:srgbClr val="FF5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黄龙溪古镇</a:t>
            </a:r>
            <a:endParaRPr lang="en-US" altLang="zh-CN" sz="1400" kern="100" dirty="0">
              <a:solidFill>
                <a:srgbClr val="FF5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镇属四川省历史文化古镇及省级旅游风景区。古镇不仅风光秀丽、环境优美，还是驰名中外的天然影视基地。古镇主要特色是：古街、古树、古庙、古水陆码头、古建筑和古朴的民风民俗。是国家文化部命名的中国民间艺术（火龙）之乡、国家级环境优美小镇。素有“影视城”、“中国好莱坞”之称。</a:t>
            </a:r>
            <a:endParaRPr lang="en-US" altLang="zh-CN" sz="1400" kern="1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车程：</a:t>
            </a:r>
            <a:r>
              <a:rPr lang="en-US" altLang="zh-CN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1400" b="1" kern="1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C9823F9-663C-492E-90E8-3972D5846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05" y="3899454"/>
            <a:ext cx="97544" cy="109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94C179-CB69-4AAC-B141-ACAE1BD14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650" y="1088648"/>
            <a:ext cx="4052708" cy="2625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87EEBF-5183-416C-9ACF-DF452859E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042" y="1104006"/>
            <a:ext cx="4064386" cy="2633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E5CDDB-3CE9-4C3F-92FF-CD1422EC67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339949"/>
            <a:ext cx="3012403" cy="6178103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61F66A3-CD77-475A-A308-975C7DBF1348}"/>
              </a:ext>
            </a:extLst>
          </p:cNvPr>
          <p:cNvSpPr txBox="1"/>
          <p:nvPr/>
        </p:nvSpPr>
        <p:spPr>
          <a:xfrm>
            <a:off x="3750356" y="1739627"/>
            <a:ext cx="7878422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地址：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 天府新区正兴街道汉州路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999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号（中国西部国际博览城旁） </a:t>
            </a: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邮编：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610200</a:t>
            </a: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电话：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(028)  63118888</a:t>
            </a: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传真：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(028)  82119999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9E19369B-98D7-4FB2-B6DF-B76C20129C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154" y="4251201"/>
            <a:ext cx="1319212" cy="1306512"/>
          </a:xfrm>
          <a:prstGeom prst="rect">
            <a:avLst/>
          </a:prstGeom>
          <a:noFill/>
          <a:ln w="38100">
            <a:solidFill>
              <a:srgbClr val="FF5E00"/>
            </a:solidFill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AC397AF0-138B-4EFB-B3F4-0A01362345D0}"/>
              </a:ext>
            </a:extLst>
          </p:cNvPr>
          <p:cNvSpPr txBox="1"/>
          <p:nvPr/>
        </p:nvSpPr>
        <p:spPr>
          <a:xfrm>
            <a:off x="6914317" y="5674139"/>
            <a:ext cx="1596887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微信公众号</a:t>
            </a:r>
            <a:endParaRPr lang="en-US" altLang="zh-CN" b="1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9D26111-D7AF-48A8-82D9-9604FF75F3FE}"/>
              </a:ext>
            </a:extLst>
          </p:cNvPr>
          <p:cNvSpPr txBox="1"/>
          <p:nvPr/>
        </p:nvSpPr>
        <p:spPr>
          <a:xfrm>
            <a:off x="3796743" y="859134"/>
            <a:ext cx="7832035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400" b="1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欢迎致电</a:t>
            </a:r>
            <a:endParaRPr lang="en-US" altLang="zh-CN" sz="2400" b="1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5000"/>
              </a:lnSpc>
            </a:pPr>
            <a:r>
              <a:rPr lang="en-US" altLang="zh-CN" sz="2000" b="1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Please call contact us </a:t>
            </a:r>
            <a:endParaRPr lang="zh-CN" altLang="en-US" sz="2000" b="1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4943984-A68A-462B-B5BF-8F853AE4A3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87" y="1252328"/>
            <a:ext cx="715618" cy="43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6535655" y="2178721"/>
            <a:ext cx="4760697" cy="378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秦皇永安酒店是成都永安建设集团投资建设的集住宿、餐饮、宴会、会议为一体的精品酒店，酒店坐落于天府新区中国西部博览城秦皇寺商务圈。酒店紧邻鹿溪河生态公园、天府公园、兴隆湖湿地公园，万亩公园环抱，享有绿色宁静的自然环境，为您打造一个呼吸畅快的自由空间。</a:t>
            </a: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酒店按照国家四星级标准建设，拥有各型房间共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401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间。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6432976" y="2361818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C5C5F3-CEBA-459D-BCE1-2BEF29EE45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E5FD646-3602-41AB-9F02-D6F1D6793909}"/>
              </a:ext>
            </a:extLst>
          </p:cNvPr>
          <p:cNvSpPr txBox="1"/>
          <p:nvPr/>
        </p:nvSpPr>
        <p:spPr>
          <a:xfrm>
            <a:off x="456946" y="26635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基本信息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Basic Information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6121B00-8779-4FC6-999F-833A96D43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81" y="1526906"/>
            <a:ext cx="5249755" cy="41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56946" y="266353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酒店外景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Source Han Sans SC" panose="020B0500000000000000" pitchFamily="34" charset="-128"/>
                <a:cs typeface="Arial" panose="020B0604020202020204" pitchFamily="34" charset="0"/>
                <a:sym typeface="Lato"/>
              </a:rPr>
              <a:t>Exterior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562033" y="2409354"/>
            <a:ext cx="4760697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灯火通明，</a:t>
            </a:r>
            <a:endParaRPr lang="en-US" altLang="zh-CN" kern="1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旅程的休憩时光。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6432976" y="2361818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EF35B3-3694-4A1B-9074-1C8276C632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FD8E22-8EF3-48E6-B0FD-20516660A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406" y="1280209"/>
            <a:ext cx="7609056" cy="46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14755" y="236470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地理位置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Location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6430144" y="1262227"/>
            <a:ext cx="4760697" cy="378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酒店地理位置优越，位于天府新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区秦皇寺</a:t>
            </a:r>
            <a:r>
              <a:rPr lang="zh-CN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中央商务区内，与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中国西部国际博览城（总面积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265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万平米）仅一步之遥且临近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科学城总部基地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距离成都双流国际机场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35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分钟车程、成都</a:t>
            </a:r>
            <a:r>
              <a:rPr lang="zh-CN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火车南站综合交通枢纽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分钟车程以及成都世纪城新会展中心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分钟车程</a:t>
            </a:r>
            <a:r>
              <a:rPr lang="zh-CN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。我们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周边</a:t>
            </a:r>
            <a:r>
              <a:rPr lang="zh-CN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购物中心和景点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zh-CN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秦皇帝锦购物中心，环球中心购物群，黄龙溪温泉古镇，兴隆湖生态景区及铁像寺水街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6327465" y="1445324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C04F90-ED38-44B3-AB84-AE7F6382C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90" y="1415231"/>
            <a:ext cx="5149278" cy="43318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EBD15F-8CC0-46E8-B05F-E2D7A1EB3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01528" y="266353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便捷交通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Transportation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Google Shape;243;p30">
            <a:extLst>
              <a:ext uri="{FF2B5EF4-FFF2-40B4-BE49-F238E27FC236}">
                <a16:creationId xmlns:a16="http://schemas.microsoft.com/office/drawing/2014/main" id="{3495B8AF-047B-48F7-8C4C-231B22803E71}"/>
              </a:ext>
            </a:extLst>
          </p:cNvPr>
          <p:cNvSpPr/>
          <p:nvPr/>
        </p:nvSpPr>
        <p:spPr>
          <a:xfrm>
            <a:off x="7018942" y="2215801"/>
            <a:ext cx="268924" cy="268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5E00"/>
          </a:solidFill>
          <a:ln w="12700" cap="flat" cmpd="sng">
            <a:solidFill>
              <a:srgbClr val="FF5E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244;p30">
            <a:extLst>
              <a:ext uri="{FF2B5EF4-FFF2-40B4-BE49-F238E27FC236}">
                <a16:creationId xmlns:a16="http://schemas.microsoft.com/office/drawing/2014/main" id="{0ECBDDA3-4BD5-4A25-AA55-E26C9D61EE2C}"/>
              </a:ext>
            </a:extLst>
          </p:cNvPr>
          <p:cNvSpPr/>
          <p:nvPr/>
        </p:nvSpPr>
        <p:spPr>
          <a:xfrm>
            <a:off x="7017601" y="2784435"/>
            <a:ext cx="268924" cy="268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5E00"/>
          </a:solidFill>
          <a:ln w="12700" cap="flat" cmpd="sng">
            <a:solidFill>
              <a:srgbClr val="FF5E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247;p30">
            <a:extLst>
              <a:ext uri="{FF2B5EF4-FFF2-40B4-BE49-F238E27FC236}">
                <a16:creationId xmlns:a16="http://schemas.microsoft.com/office/drawing/2014/main" id="{ADFB7A58-FD79-4E30-A27C-3A1A0319A1FA}"/>
              </a:ext>
            </a:extLst>
          </p:cNvPr>
          <p:cNvSpPr/>
          <p:nvPr/>
        </p:nvSpPr>
        <p:spPr>
          <a:xfrm>
            <a:off x="7017601" y="3353069"/>
            <a:ext cx="268924" cy="268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5E00"/>
          </a:solidFill>
          <a:ln w="12700" cap="flat" cmpd="sng">
            <a:solidFill>
              <a:srgbClr val="FF5E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2E03C20D-9021-423C-94A5-B08F275A8435}"/>
              </a:ext>
            </a:extLst>
          </p:cNvPr>
          <p:cNvSpPr/>
          <p:nvPr/>
        </p:nvSpPr>
        <p:spPr>
          <a:xfrm>
            <a:off x="7461558" y="2180922"/>
            <a:ext cx="3939488" cy="3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酒店距离成都双流国际机场30分钟车程</a:t>
            </a:r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3AF0A3A2-07D7-4B4A-BD40-4F6E948447BB}"/>
              </a:ext>
            </a:extLst>
          </p:cNvPr>
          <p:cNvSpPr/>
          <p:nvPr/>
        </p:nvSpPr>
        <p:spPr>
          <a:xfrm>
            <a:off x="7461558" y="2701927"/>
            <a:ext cx="3939488" cy="3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在建的天府国际机场</a:t>
            </a:r>
            <a:r>
              <a:rPr lang="en-US" altLang="zh-CN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4</a:t>
            </a:r>
            <a:r>
              <a:rPr lang="zh-CN" altLang="en-US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0分钟车程</a:t>
            </a:r>
          </a:p>
        </p:txBody>
      </p:sp>
      <p:sp>
        <p:nvSpPr>
          <p:cNvPr id="64" name="Rectangle 29">
            <a:extLst>
              <a:ext uri="{FF2B5EF4-FFF2-40B4-BE49-F238E27FC236}">
                <a16:creationId xmlns:a16="http://schemas.microsoft.com/office/drawing/2014/main" id="{B8938AE0-F60D-47D8-9DC8-057576C1A31B}"/>
              </a:ext>
            </a:extLst>
          </p:cNvPr>
          <p:cNvSpPr/>
          <p:nvPr/>
        </p:nvSpPr>
        <p:spPr>
          <a:xfrm>
            <a:off x="7461558" y="3321914"/>
            <a:ext cx="3939488" cy="3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距离火车东站45分钟车程</a:t>
            </a:r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A6E5A258-C5E0-43C3-962C-1C9325B24AC9}"/>
              </a:ext>
            </a:extLst>
          </p:cNvPr>
          <p:cNvSpPr/>
          <p:nvPr/>
        </p:nvSpPr>
        <p:spPr>
          <a:xfrm>
            <a:off x="7461558" y="4459974"/>
            <a:ext cx="3939488" cy="3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抵达兴隆湖湿地景区仅</a:t>
            </a:r>
            <a:r>
              <a:rPr lang="en-US" altLang="zh-CN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分钟车程</a:t>
            </a:r>
          </a:p>
        </p:txBody>
      </p:sp>
      <p:sp>
        <p:nvSpPr>
          <p:cNvPr id="68" name="Rectangle 29">
            <a:extLst>
              <a:ext uri="{FF2B5EF4-FFF2-40B4-BE49-F238E27FC236}">
                <a16:creationId xmlns:a16="http://schemas.microsoft.com/office/drawing/2014/main" id="{DA6D9285-F3B7-4709-A08D-376A55958636}"/>
              </a:ext>
            </a:extLst>
          </p:cNvPr>
          <p:cNvSpPr/>
          <p:nvPr/>
        </p:nvSpPr>
        <p:spPr>
          <a:xfrm>
            <a:off x="7461558" y="3890944"/>
            <a:ext cx="3939488" cy="3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距离火车北站60分钟车程</a:t>
            </a:r>
          </a:p>
        </p:txBody>
      </p:sp>
      <p:sp>
        <p:nvSpPr>
          <p:cNvPr id="70" name="Google Shape;247;p30">
            <a:extLst>
              <a:ext uri="{FF2B5EF4-FFF2-40B4-BE49-F238E27FC236}">
                <a16:creationId xmlns:a16="http://schemas.microsoft.com/office/drawing/2014/main" id="{B96BDBAD-814E-49D1-AAAE-21D002401611}"/>
              </a:ext>
            </a:extLst>
          </p:cNvPr>
          <p:cNvSpPr/>
          <p:nvPr/>
        </p:nvSpPr>
        <p:spPr>
          <a:xfrm>
            <a:off x="7020332" y="3925823"/>
            <a:ext cx="268924" cy="268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5E00"/>
          </a:solidFill>
          <a:ln w="12700" cap="flat" cmpd="sng">
            <a:solidFill>
              <a:srgbClr val="FF5E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247;p30">
            <a:extLst>
              <a:ext uri="{FF2B5EF4-FFF2-40B4-BE49-F238E27FC236}">
                <a16:creationId xmlns:a16="http://schemas.microsoft.com/office/drawing/2014/main" id="{0DF6DC0A-5D2F-43B2-A805-E73F780CA53D}"/>
              </a:ext>
            </a:extLst>
          </p:cNvPr>
          <p:cNvSpPr/>
          <p:nvPr/>
        </p:nvSpPr>
        <p:spPr>
          <a:xfrm>
            <a:off x="7017601" y="4462491"/>
            <a:ext cx="268924" cy="268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5E00"/>
          </a:solidFill>
          <a:ln w="12700" cap="flat" cmpd="sng">
            <a:solidFill>
              <a:srgbClr val="FF5E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8CE0CBA2-C9AE-46BB-BC20-02F5ADC3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967" y="1098773"/>
            <a:ext cx="3766258" cy="2264788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781FB074-3793-4FFC-80E4-85FAD76A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77" y="3450302"/>
            <a:ext cx="3838575" cy="2562225"/>
          </a:xfrm>
          <a:prstGeom prst="rect">
            <a:avLst/>
          </a:prstGeom>
        </p:spPr>
      </p:pic>
      <p:sp>
        <p:nvSpPr>
          <p:cNvPr id="78" name="Rectangle 29">
            <a:extLst>
              <a:ext uri="{FF2B5EF4-FFF2-40B4-BE49-F238E27FC236}">
                <a16:creationId xmlns:a16="http://schemas.microsoft.com/office/drawing/2014/main" id="{5B9A67B6-5E8D-41AD-89A8-630BFD671B4C}"/>
              </a:ext>
            </a:extLst>
          </p:cNvPr>
          <p:cNvSpPr/>
          <p:nvPr/>
        </p:nvSpPr>
        <p:spPr>
          <a:xfrm>
            <a:off x="7017601" y="1588702"/>
            <a:ext cx="393948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距主要车站车程</a:t>
            </a:r>
            <a:r>
              <a:rPr lang="en-US" altLang="zh-CN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endParaRPr lang="zh-CN" altLang="en-US" b="1" dirty="0">
              <a:solidFill>
                <a:srgbClr val="262626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00D7091F-176E-4B33-B2B6-3334E7F56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60" grpId="0"/>
      <p:bldP spid="62" grpId="0"/>
      <p:bldP spid="64" grpId="0"/>
      <p:bldP spid="66" grpId="0"/>
      <p:bldP spid="68" grpId="0"/>
      <p:bldP spid="70" grpId="0" animBg="1"/>
      <p:bldP spid="72" grpId="0" animBg="1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41370" y="266353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酒店大堂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Lobby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710442" y="1117119"/>
            <a:ext cx="4760697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成都秦皇永安酒店的设计是借以中华文化之空间、意境和艺术相结合的文化精髓，来延展提升空间。并以成都大文化作为本案的设计思路，及成都印象、时尚、金沙、三星堆等文化。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607763" y="1300216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318A965-0AE3-4527-BDC6-5F8748BA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99" y="1289203"/>
            <a:ext cx="5452126" cy="32937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4EA5D0-AD90-41F0-B520-B78DBBEF0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5" y="3140518"/>
            <a:ext cx="4388376" cy="2809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6E64E7-BDFD-49AB-BE9F-0DA873BDCF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14755" y="294097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客房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Rooms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BABD84-8F46-46F7-8038-44FA1E7FD1E5}"/>
              </a:ext>
            </a:extLst>
          </p:cNvPr>
          <p:cNvSpPr txBox="1"/>
          <p:nvPr/>
        </p:nvSpPr>
        <p:spPr>
          <a:xfrm>
            <a:off x="1006252" y="4476951"/>
            <a:ext cx="8175316" cy="110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酒店拥有</a:t>
            </a:r>
            <a:r>
              <a:rPr lang="en-US" altLang="zh-CN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401</a:t>
            </a: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间宽敞舒适的客房，系出名师设计，高贵典雅。</a:t>
            </a:r>
          </a:p>
          <a:p>
            <a:pPr>
              <a:lnSpc>
                <a:spcPct val="200000"/>
              </a:lnSpc>
            </a:pPr>
            <a:r>
              <a:rPr lang="zh-CN" altLang="en-US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客房内设施先进齐备，配有独特景致的观阳台，房价包括早餐。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695C7B42-82D2-41A4-BFDA-FDB599A7329F}"/>
              </a:ext>
            </a:extLst>
          </p:cNvPr>
          <p:cNvSpPr/>
          <p:nvPr/>
        </p:nvSpPr>
        <p:spPr>
          <a:xfrm rot="5400000">
            <a:off x="900682" y="481021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E2D0457-B385-4CFF-889D-B3374CDB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3" y="5336666"/>
            <a:ext cx="91448" cy="109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515F15-58A6-44EF-8385-13D25644A3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26E232F-733D-49ED-BD1C-D14E57BC1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720" y="1458817"/>
            <a:ext cx="4838700" cy="29337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06DE08-96FE-40AE-BD18-7BD7ECBA8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29" y="1445092"/>
            <a:ext cx="4824885" cy="29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14755" y="294097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客房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Rooms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515F15-58A6-44EF-8385-13D25644A3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474807D-C464-4789-B2D4-36A980C01A8C}"/>
              </a:ext>
            </a:extLst>
          </p:cNvPr>
          <p:cNvSpPr txBox="1"/>
          <p:nvPr/>
        </p:nvSpPr>
        <p:spPr>
          <a:xfrm>
            <a:off x="909832" y="2264327"/>
            <a:ext cx="6094520" cy="195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endParaRPr lang="zh-CN" altLang="en-US" sz="18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留言电话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茶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有线数字电视                            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宽带上网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独立浴室以及淋浴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7ECFAA-B1E3-438B-8323-0C00CFB4EC63}"/>
              </a:ext>
            </a:extLst>
          </p:cNvPr>
          <p:cNvSpPr txBox="1"/>
          <p:nvPr/>
        </p:nvSpPr>
        <p:spPr>
          <a:xfrm>
            <a:off x="886928" y="1516101"/>
            <a:ext cx="8175316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所有房间都配备</a:t>
            </a: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558A97FB-36F5-4230-984A-A326271A79DD}"/>
              </a:ext>
            </a:extLst>
          </p:cNvPr>
          <p:cNvSpPr/>
          <p:nvPr/>
        </p:nvSpPr>
        <p:spPr>
          <a:xfrm rot="5400000">
            <a:off x="781358" y="1849363"/>
            <a:ext cx="110285" cy="95073"/>
          </a:xfrm>
          <a:prstGeom prst="triangle">
            <a:avLst/>
          </a:prstGeom>
          <a:solidFill>
            <a:srgbClr val="FF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4BE40D-3553-4D0C-AF9C-6DBBBBB1D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53" y="1261623"/>
            <a:ext cx="7432266" cy="45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A163DD-9F0B-4409-BE7B-61131DDCD70F}"/>
              </a:ext>
            </a:extLst>
          </p:cNvPr>
          <p:cNvSpPr/>
          <p:nvPr/>
        </p:nvSpPr>
        <p:spPr>
          <a:xfrm>
            <a:off x="263595" y="236470"/>
            <a:ext cx="11664810" cy="706102"/>
          </a:xfrm>
          <a:prstGeom prst="rect">
            <a:avLst/>
          </a:prstGeom>
          <a:gradFill flip="none" rotWithShape="1">
            <a:gsLst>
              <a:gs pos="0">
                <a:srgbClr val="FFBC97"/>
              </a:gs>
              <a:gs pos="98000">
                <a:srgbClr val="FF5E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40AD85EA-33A3-4077-8841-E67BFE762CEA}"/>
              </a:ext>
            </a:extLst>
          </p:cNvPr>
          <p:cNvSpPr/>
          <p:nvPr/>
        </p:nvSpPr>
        <p:spPr>
          <a:xfrm rot="5400000">
            <a:off x="219789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B4C2253-737F-4E6E-9C32-57654A2EF4A9}"/>
              </a:ext>
            </a:extLst>
          </p:cNvPr>
          <p:cNvSpPr/>
          <p:nvPr/>
        </p:nvSpPr>
        <p:spPr>
          <a:xfrm rot="5400000">
            <a:off x="2756695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8AE7F7F-94FD-4692-8275-9FEE32073230}"/>
              </a:ext>
            </a:extLst>
          </p:cNvPr>
          <p:cNvSpPr/>
          <p:nvPr/>
        </p:nvSpPr>
        <p:spPr>
          <a:xfrm rot="5400000">
            <a:off x="3315492" y="6261310"/>
            <a:ext cx="401785" cy="318654"/>
          </a:xfrm>
          <a:prstGeom prst="triangle">
            <a:avLst/>
          </a:prstGeom>
          <a:solidFill>
            <a:srgbClr val="FF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33267-BA9B-4C50-B2C9-DD08C9D197AC}"/>
              </a:ext>
            </a:extLst>
          </p:cNvPr>
          <p:cNvSpPr txBox="1"/>
          <p:nvPr/>
        </p:nvSpPr>
        <p:spPr>
          <a:xfrm>
            <a:off x="414755" y="296241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客房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Rooms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5F0D970-8214-4966-A378-AAFB4BD1E9B5}"/>
              </a:ext>
            </a:extLst>
          </p:cNvPr>
          <p:cNvSpPr/>
          <p:nvPr/>
        </p:nvSpPr>
        <p:spPr>
          <a:xfrm rot="5400000">
            <a:off x="3874288" y="6261310"/>
            <a:ext cx="401785" cy="318654"/>
          </a:xfrm>
          <a:prstGeom prst="triangle">
            <a:avLst/>
          </a:prstGeom>
          <a:solidFill>
            <a:srgbClr val="FF9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B5AEB873-90EF-46F0-B6F1-68E68E9A4027}"/>
              </a:ext>
            </a:extLst>
          </p:cNvPr>
          <p:cNvSpPr/>
          <p:nvPr/>
        </p:nvSpPr>
        <p:spPr>
          <a:xfrm rot="5400000">
            <a:off x="4543917" y="6261310"/>
            <a:ext cx="401785" cy="318654"/>
          </a:xfrm>
          <a:prstGeom prst="triangle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01633E-6E1B-4482-B0B5-28CAC30E610B}"/>
              </a:ext>
            </a:extLst>
          </p:cNvPr>
          <p:cNvSpPr/>
          <p:nvPr/>
        </p:nvSpPr>
        <p:spPr>
          <a:xfrm>
            <a:off x="4904136" y="6394291"/>
            <a:ext cx="6876000" cy="457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87F87F-8B18-4E72-8835-6E3984249C39}"/>
              </a:ext>
            </a:extLst>
          </p:cNvPr>
          <p:cNvSpPr/>
          <p:nvPr/>
        </p:nvSpPr>
        <p:spPr>
          <a:xfrm>
            <a:off x="11730445" y="942572"/>
            <a:ext cx="46800" cy="5472000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E9C13ADB-8ECB-48C2-A973-530C2DB4DC6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4652078"/>
              </p:ext>
            </p:extLst>
          </p:nvPr>
        </p:nvGraphicFramePr>
        <p:xfrm>
          <a:off x="1799162" y="1194266"/>
          <a:ext cx="8552253" cy="4363915"/>
        </p:xfrm>
        <a:graphic>
          <a:graphicData uri="http://schemas.openxmlformats.org/drawingml/2006/table">
            <a:tbl>
              <a:tblPr/>
              <a:tblGrid>
                <a:gridCol w="285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spc="100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客房概况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792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14489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客房类型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客房数量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客房面积（平方）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双床房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33m</a:t>
                      </a:r>
                      <a:r>
                        <a:rPr kumimoji="0" lang="en-US" altLang="zh-CN" sz="1800" b="0" i="0" baseline="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大床房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豪华双床房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豪华大床房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商务大床房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商务套房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特价房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en-US" altLang="zh-CN" sz="18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</a:t>
                      </a:r>
                      <a:r>
                        <a:rPr lang="en-US" altLang="zh-CN" sz="1800" baseline="3000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9F6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3F156B1C-84F7-48A7-9D48-8A0E83BF9692}"/>
              </a:ext>
            </a:extLst>
          </p:cNvPr>
          <p:cNvSpPr txBox="1"/>
          <p:nvPr/>
        </p:nvSpPr>
        <p:spPr>
          <a:xfrm>
            <a:off x="1723033" y="5572748"/>
            <a:ext cx="4704294" cy="39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*酒店总楼层为</a:t>
            </a:r>
            <a:r>
              <a:rPr lang="en-US" altLang="zh-CN" sz="1200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1200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层              *无烟楼层为</a:t>
            </a:r>
            <a:r>
              <a:rPr lang="en-US" altLang="zh-CN" sz="1200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1200" kern="100" dirty="0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2D6598-31FB-4034-AFA4-8AF3090A2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003" y="324303"/>
            <a:ext cx="2683362" cy="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f7f0035-2693-4b89-82ad-71b52517574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1160</Words>
  <Application>Microsoft Office PowerPoint</Application>
  <PresentationFormat>宽屏</PresentationFormat>
  <Paragraphs>132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Lato</vt:lpstr>
      <vt:lpstr>等线</vt:lpstr>
      <vt:lpstr>等线 Light</vt:lpstr>
      <vt:lpstr>思源黑体 CN Light</vt:lpstr>
      <vt:lpstr>宋体</vt:lpstr>
      <vt:lpstr>Arial</vt:lpstr>
      <vt:lpstr>Tahoma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Chengdu Qinhuang Yongan &amp;Boutique Hotel   成都秦皇永安&amp;精品酒店 欢迎您!</dc:title>
  <dc:creator>LLL</dc:creator>
  <cp:lastModifiedBy>LLL</cp:lastModifiedBy>
  <cp:revision>48</cp:revision>
  <dcterms:created xsi:type="dcterms:W3CDTF">2020-11-04T00:55:14Z</dcterms:created>
  <dcterms:modified xsi:type="dcterms:W3CDTF">2020-12-31T08:49:45Z</dcterms:modified>
</cp:coreProperties>
</file>